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8"/>
  </p:notesMasterIdLst>
  <p:sldIdLst>
    <p:sldId id="346" r:id="rId2"/>
    <p:sldId id="318" r:id="rId3"/>
    <p:sldId id="257" r:id="rId4"/>
    <p:sldId id="368" r:id="rId5"/>
    <p:sldId id="369" r:id="rId6"/>
    <p:sldId id="370" r:id="rId7"/>
    <p:sldId id="340" r:id="rId8"/>
    <p:sldId id="341" r:id="rId9"/>
    <p:sldId id="339" r:id="rId10"/>
    <p:sldId id="344" r:id="rId11"/>
    <p:sldId id="345" r:id="rId12"/>
    <p:sldId id="343" r:id="rId13"/>
    <p:sldId id="258" r:id="rId14"/>
    <p:sldId id="371" r:id="rId15"/>
    <p:sldId id="259" r:id="rId16"/>
    <p:sldId id="271" r:id="rId17"/>
    <p:sldId id="309" r:id="rId18"/>
    <p:sldId id="306" r:id="rId19"/>
    <p:sldId id="308" r:id="rId20"/>
    <p:sldId id="310" r:id="rId21"/>
    <p:sldId id="347" r:id="rId22"/>
    <p:sldId id="329" r:id="rId23"/>
    <p:sldId id="275" r:id="rId24"/>
    <p:sldId id="330" r:id="rId25"/>
    <p:sldId id="331" r:id="rId26"/>
    <p:sldId id="313" r:id="rId27"/>
    <p:sldId id="348" r:id="rId28"/>
    <p:sldId id="324" r:id="rId29"/>
    <p:sldId id="327" r:id="rId30"/>
    <p:sldId id="350" r:id="rId31"/>
    <p:sldId id="372" r:id="rId32"/>
    <p:sldId id="351" r:id="rId33"/>
    <p:sldId id="349" r:id="rId34"/>
    <p:sldId id="352" r:id="rId35"/>
    <p:sldId id="353" r:id="rId36"/>
    <p:sldId id="354" r:id="rId37"/>
    <p:sldId id="332" r:id="rId38"/>
    <p:sldId id="333" r:id="rId39"/>
    <p:sldId id="323" r:id="rId40"/>
    <p:sldId id="377" r:id="rId41"/>
    <p:sldId id="356" r:id="rId42"/>
    <p:sldId id="358" r:id="rId43"/>
    <p:sldId id="360" r:id="rId44"/>
    <p:sldId id="361" r:id="rId45"/>
    <p:sldId id="376" r:id="rId46"/>
    <p:sldId id="362" r:id="rId47"/>
    <p:sldId id="363" r:id="rId48"/>
    <p:sldId id="364" r:id="rId49"/>
    <p:sldId id="335" r:id="rId50"/>
    <p:sldId id="365" r:id="rId51"/>
    <p:sldId id="300" r:id="rId52"/>
    <p:sldId id="337" r:id="rId53"/>
    <p:sldId id="373" r:id="rId54"/>
    <p:sldId id="374" r:id="rId55"/>
    <p:sldId id="366" r:id="rId56"/>
    <p:sldId id="375" r:id="rId5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15759"/>
    <a:srgbClr val="59A14F"/>
    <a:srgbClr val="76B7B2"/>
    <a:srgbClr val="EDC949"/>
    <a:srgbClr val="AF7AA1"/>
    <a:srgbClr val="F28E2C"/>
    <a:srgbClr val="FFFFFF"/>
    <a:srgbClr val="4E79A7"/>
    <a:srgbClr val="AEB12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06" autoAdjust="0"/>
    <p:restoredTop sz="77972" autoAdjust="0"/>
  </p:normalViewPr>
  <p:slideViewPr>
    <p:cSldViewPr snapToGrid="0">
      <p:cViewPr varScale="1">
        <p:scale>
          <a:sx n="68" d="100"/>
          <a:sy n="68" d="100"/>
        </p:scale>
        <p:origin x="1214" y="29"/>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2021-08-15</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388043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77312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pPr lvl="1"/>
            <a:r>
              <a:rPr lang="en-CA" b="0" dirty="0">
                <a:solidFill>
                  <a:schemeClr val="bg2">
                    <a:lumMod val="25000"/>
                  </a:schemeClr>
                </a:solidFill>
                <a:latin typeface="Arial" panose="020B0604020202020204" pitchFamily="34" charset="0"/>
                <a:cs typeface="Arial" panose="020B0604020202020204" pitchFamily="34" charset="0"/>
              </a:rPr>
              <a:t>Our understanding of the spatial relationships between these processes is even more limited</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3486256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More generally, a thorough understanding of how Geo-located data can help us understand the spatial relationship between hashtag activism and political processes is lacking</a:t>
            </a:r>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410430253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800" b="0" i="0" dirty="0">
                <a:effectLst/>
                <a:latin typeface="Arial" panose="020B0604020202020204" pitchFamily="34" charset="0"/>
              </a:rPr>
              <a:t>So, this is precisely the objective of my research: to build on top of the theoretical understanding that (networked) social movements can have political consequences, and to leverage geolocated social media data to provide an evidence based understanding of the political implications of hashtag activism.</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800" b="0" i="0" dirty="0">
                <a:effectLst/>
                <a:latin typeface="Arial" panose="020B0604020202020204" pitchFamily="34" charset="0"/>
              </a:rPr>
              <a:t>So, this is precisely the objective of my research: to build on top of the theoretical understanding that (networked) social movements can have political consequences, and to leverage geolocated social media data to provide an evidence based understanding of the political implications of hashtag activism. More specifically, this research focuses on the impacts of hashtag activism on two political processes: physical protest, and legislative action</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30952560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First, I am using the social media movement #JusticeForGeorgeFloyd of last summer as a case study to drive this research</a:t>
            </a:r>
          </a:p>
          <a:p>
            <a:pPr marL="342900" lvl="0" indent="-342900">
              <a:lnSpc>
                <a:spcPct val="107000"/>
              </a:lnSpc>
              <a:spcAft>
                <a:spcPts val="800"/>
              </a:spcAft>
              <a:buFont typeface="Symbol" panose="05050102010706020507" pitchFamily="18" charset="2"/>
              <a:buChar char=""/>
            </a:pPr>
            <a:r>
              <a:rPr lang="en-CA" sz="2800" b="0" i="0" dirty="0">
                <a:effectLst/>
                <a:latin typeface="Arial" panose="020B0604020202020204" pitchFamily="34" charset="0"/>
              </a:rPr>
              <a:t>the social significance of the #JusticeForGeorgeFloyd social movement, the intense use of social media during the movement, its geographic coverage in terms of physical protest, and the still-ongoing political activity related to the movement make this case highly relevant for the study of the political implications of hashtag activism.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5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two primary data-sets for this research, geolocated tweets, and geolocated physical protests, are open source and available for the whole world. Which makes it possible to repeat this study for different social movements in different parts of the world.</a:t>
            </a:r>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829309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Second, the task of quantifying the impacts of location-based hashtag activism on physical protest and legislative action requires an experimental design that takes into consideration key problem-specific dimensions. Each of hashtag activism, physical protest, and legislative action describe complex societal mechanisms that are (a) time-dependent (i.e. they may occur differently at specific times), (b) location-dependent (i.e. they may occur differently at specific geographical locations) and (c) dynamic (i.e. their occurrence may evolve across time and space). </a:t>
            </a:r>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i="1" dirty="0">
                <a:effectLst/>
                <a:latin typeface="Calibri" panose="020F0502020204030204" pitchFamily="34" charset="0"/>
                <a:ea typeface="Calibri" panose="020F0502020204030204" pitchFamily="34" charset="0"/>
                <a:cs typeface="Times New Roman" panose="02020603050405020304" pitchFamily="18" charset="0"/>
              </a:rPr>
              <a:t>So, appropriate quantitative methods must be selected to measure the relationships between #activism and protest while at the same time account for the temporal, spatial, and evolving nature of these processes.</a:t>
            </a:r>
            <a:endParaRPr lang="en-CA" i="1"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121866860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900" b="0" i="0" dirty="0">
                <a:effectLst/>
                <a:latin typeface="Arial" panose="020B0604020202020204" pitchFamily="34" charset="0"/>
              </a:rPr>
              <a:t>T</a:t>
            </a:r>
            <a:r>
              <a:rPr lang="en-CA" sz="1100" b="0" i="0" dirty="0">
                <a:effectLst/>
                <a:latin typeface="Arial" panose="020B0604020202020204" pitchFamily="34" charset="0"/>
              </a:rPr>
              <a:t>hus, the first method chosen to address these analytical problems is Time Series Analysis, to extract temporal patterns, combined with Machine Learning techniques for Time Series Forecasting</a:t>
            </a:r>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0" lvl="0" indent="0">
              <a:lnSpc>
                <a:spcPct val="107000"/>
              </a:lnSpc>
              <a:buFont typeface="Symbol" panose="05050102010706020507" pitchFamily="18" charset="2"/>
              <a:buNone/>
            </a:pPr>
            <a:r>
              <a:rPr lang="en-CA" sz="1600" b="0" i="0" dirty="0">
                <a:effectLst/>
                <a:latin typeface="Arial" panose="020B0604020202020204" pitchFamily="34" charset="0"/>
              </a:rPr>
              <a:t>In order to address each </a:t>
            </a:r>
            <a:r>
              <a:rPr lang="en-CA" sz="1600" b="0" i="0" dirty="0" err="1">
                <a:effectLst/>
                <a:latin typeface="Arial" panose="020B0604020202020204" pitchFamily="34" charset="0"/>
              </a:rPr>
              <a:t>subquestion</a:t>
            </a:r>
            <a:r>
              <a:rPr lang="en-CA" sz="1600" b="0" i="0" dirty="0">
                <a:effectLst/>
                <a:latin typeface="Arial" panose="020B0604020202020204" pitchFamily="34" charset="0"/>
              </a:rPr>
              <a:t> of this research we need to understand how instances of hashtag activism over time relate to past, present, and future rates of physical protest activity and legislative action. Additionally, we need to understand if temporal information relating to hashtag activism can provide useful insight regarding future instances of physical protest and legislative action. </a:t>
            </a:r>
            <a:br>
              <a:rPr lang="en-CA" sz="2400" dirty="0"/>
            </a:br>
            <a:endParaRPr lang="en-CA" sz="1600" b="0" i="0" dirty="0">
              <a:effectLst/>
              <a:latin typeface="Arial" panose="020B0604020202020204" pitchFamily="34" charset="0"/>
            </a:endParaRPr>
          </a:p>
          <a:p>
            <a:endParaRPr lang="en-CA" dirty="0"/>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18480217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75248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modelling technique is regression analysis</a:t>
            </a:r>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600" b="0" i="0" dirty="0">
                <a:effectLst/>
                <a:latin typeface="Arial" panose="020B0604020202020204" pitchFamily="34" charset="0"/>
              </a:rPr>
              <a:t>in order to quantify the impacts of hashtag activism on physical protest activity and legislative action, we must establish statistical relationships between these three processes and measure how these changeover time and across space. </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3571788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600" b="0" i="0" dirty="0">
                <a:effectLst/>
                <a:latin typeface="Arial" panose="020B0604020202020204" pitchFamily="34" charset="0"/>
              </a:rPr>
              <a:t>Finally, we must consider the geo-spatial characteristics of hashtag activism, physical protest, and legislative action, and quantify how these may or may not relate to each other through space. Each of these processes, and especially hashtag activism and physical protest, is not only dynamic through time: rather as time goes by it is likely to also evolve across space. </a:t>
            </a:r>
          </a:p>
          <a:p>
            <a:pPr marL="342900" lvl="0" indent="-342900">
              <a:lnSpc>
                <a:spcPct val="107000"/>
              </a:lnSpc>
              <a:buFont typeface="Symbol" panose="05050102010706020507" pitchFamily="18" charset="2"/>
              <a:buChar char=""/>
            </a:pPr>
            <a:endParaRPr lang="en-CA" sz="1600" b="0" i="0" dirty="0">
              <a:effectLst/>
              <a:latin typeface="Arial" panose="020B0604020202020204" pitchFamily="34" charset="0"/>
            </a:endParaRPr>
          </a:p>
          <a:p>
            <a:pPr marL="342900" lvl="0" indent="-342900">
              <a:lnSpc>
                <a:spcPct val="107000"/>
              </a:lnSpc>
              <a:buFont typeface="Symbol" panose="05050102010706020507" pitchFamily="18" charset="2"/>
              <a:buChar char=""/>
            </a:pPr>
            <a:r>
              <a:rPr lang="en-CA" sz="2400" b="0" i="0" dirty="0">
                <a:effectLst/>
                <a:latin typeface="Arial" panose="020B0604020202020204" pitchFamily="34" charset="0"/>
              </a:rPr>
              <a:t>So, in order to address SQ1 and SQ2 we must combine Time Series Analysis and regression analysis, with traditional Geo-spatial Analysis in order to accurately study such interactivity that exists across the spatial and temporal dimensions.</a:t>
            </a:r>
            <a:endParaRPr lang="en-CA" sz="1600" b="0" i="0" dirty="0">
              <a:effectLst/>
              <a:latin typeface="Arial" panose="020B0604020202020204" pitchFamily="34" charset="0"/>
            </a:endParaRPr>
          </a:p>
          <a:p>
            <a:pPr marL="342900" lvl="0" indent="-342900">
              <a:lnSpc>
                <a:spcPct val="107000"/>
              </a:lnSpc>
              <a:buFont typeface="Symbol" panose="05050102010706020507" pitchFamily="18" charset="2"/>
              <a:buChar char=""/>
            </a:pPr>
            <a:endParaRPr lang="en-CA" sz="1600" b="0" i="0" dirty="0">
              <a:effectLst/>
              <a:latin typeface="Arial" panose="020B060402020202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3142656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first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literature within this area of research has rarely considered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2347386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b="0" i="0" dirty="0">
                <a:effectLst/>
                <a:latin typeface="Arial" panose="020B0604020202020204" pitchFamily="34" charset="0"/>
              </a:rPr>
              <a:t>In this slide you see the result of aggregating point data describing instances of hashtag activism and physical protests in time and space at the national scale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right, you have time series illustrating the temporal patterns of both hashtag activism (measured in number of tweets), and physical protests.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 at the national scale</a:t>
            </a:r>
          </a:p>
          <a:p>
            <a:pPr algn="l"/>
            <a:endParaRPr lang="en-CA" sz="1600" b="0" i="0" dirty="0">
              <a:solidFill>
                <a:srgbClr val="000000"/>
              </a:solidFill>
              <a:effectLst/>
              <a:latin typeface="Arial" panose="020B0604020202020204" pitchFamily="34" charset="0"/>
            </a:endParaRPr>
          </a:p>
          <a:p>
            <a:pPr algn="l"/>
            <a:r>
              <a:rPr lang="en-CA" sz="1600" b="0" i="0" dirty="0">
                <a:solidFill>
                  <a:srgbClr val="000000"/>
                </a:solidFill>
                <a:effectLst/>
                <a:latin typeface="Arial" panose="020B0604020202020204" pitchFamily="34" charset="0"/>
              </a:rPr>
              <a:t>It can be observed that, at the national scale, hashtag activism bears a very strong positive relationship with physical protest activity. On days where people protested more on social media, people also protested more in the street, and vice versa. In the case of #JusticeForGeorgeFloyd, people used Twitter to express outrage about events of police brutality and to organize physical protests (CITE). During protests, more acts of police brutality were documented and shared on Twitter (CITE), which could have led to yet more protests and to more people showing up to protests, and so on.</a:t>
            </a:r>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b="0" i="0" dirty="0">
                <a:solidFill>
                  <a:srgbClr val="000000"/>
                </a:solidFill>
                <a:effectLst/>
                <a:latin typeface="Arial" panose="020B0604020202020204" pitchFamily="34" charset="0"/>
              </a:rPr>
              <a:t>This trend can be modelled by a power regression function represented by the red dashed line, where y is the number of physical protests that take place on a given day and x is the number of social movement tweets that are posted on a given day. This model is considerably accurate, with a Pearson regression score of 0.852 and an R2 score of 0.726.</a:t>
            </a:r>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75920591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While this model provides useful insight into the temporal relationship between hashtag activism and physical protest, it cannot answer whether this relationship exists in space as well. That is, if an increase in hashtag activism in absolute is associated with an increase in physical protest counts in absolute, does an increase in hashtag activism in a particular location relate to an increase in physical protest counts in that particular location as well?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295607353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order to answer this question I aggregated physical protest counts AND social movement tweet counts both in time and in space (i.e. at the state level).</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this slide you can see the temporal and statistical relationship between daily number of physical protests and daily number of tweets as scatter-plots for each of the U.S.’s 51 states. </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From this figure it is evident that the pattern previously observed at the national level also exists at the state level. As such, in spite of the existence of a few outliers, the relationship between hashtag activism and physical protest counts in each state is described by a strong positive correlation. Across 51 states, increased twitter activity on a specific day almost always results in increased counts of physical protests.</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Additionally, similarly to the trend observed at the national scale, the relationship between state-level hashtag activism and physical protest counts can be modelled by a power regression function (</a:t>
            </a:r>
            <a:r>
              <a:rPr lang="en-CA" sz="1100" b="0" i="0" dirty="0" err="1">
                <a:effectLst/>
                <a:latin typeface="Arial" panose="020B0604020202020204" pitchFamily="34" charset="0"/>
              </a:rPr>
              <a:t>yn</a:t>
            </a:r>
            <a:r>
              <a:rPr lang="en-CA" sz="1100" b="0" i="0" dirty="0">
                <a:effectLst/>
                <a:latin typeface="Arial" panose="020B0604020202020204" pitchFamily="34" charset="0"/>
              </a:rPr>
              <a:t>=</a:t>
            </a:r>
            <a:r>
              <a:rPr lang="en-CA" sz="1100" b="0" i="0" dirty="0" err="1">
                <a:effectLst/>
                <a:latin typeface="Arial" panose="020B0604020202020204" pitchFamily="34" charset="0"/>
              </a:rPr>
              <a:t>mxbn</a:t>
            </a:r>
            <a:r>
              <a:rPr lang="en-CA" sz="1100" b="0" i="0" dirty="0">
                <a:effectLst/>
                <a:latin typeface="Arial" panose="020B0604020202020204" pitchFamily="34" charset="0"/>
              </a:rPr>
              <a:t>), represented by the red dashed line in each subplot, where y is the number of physical protests that take place on a given day in a given state and x is the number of social movement tweets that are posted on a given day in a given state. Considering the fact that we are modelling complex human behaviours, such models are fairly accurate, </a:t>
            </a:r>
          </a:p>
          <a:p>
            <a:pPr marL="342900" lvl="0" indent="-342900">
              <a:lnSpc>
                <a:spcPct val="107000"/>
              </a:lnSpc>
              <a:buFont typeface="Symbol" panose="05050102010706020507" pitchFamily="18" charset="2"/>
              <a:buChar char=""/>
            </a:pPr>
            <a:endParaRPr lang="en-CA" sz="1100" b="0" i="0" dirty="0">
              <a:effectLst/>
              <a:latin typeface="Arial" panose="020B0604020202020204" pitchFamily="34" charset="0"/>
            </a:endParaRPr>
          </a:p>
          <a:p>
            <a:pPr marL="342900" lvl="0" indent="-342900">
              <a:lnSpc>
                <a:spcPct val="107000"/>
              </a:lnSpc>
              <a:buFont typeface="Symbol" panose="05050102010706020507" pitchFamily="18" charset="2"/>
              <a:buChar char=""/>
            </a:pPr>
            <a:endParaRPr lang="en-CA" sz="1100" b="0" i="0" dirty="0">
              <a:effectLst/>
              <a:latin typeface="Arial" panose="020B0604020202020204" pitchFamily="34" charset="0"/>
            </a:endParaRPr>
          </a:p>
          <a:p>
            <a:pPr marL="342900" lvl="0" indent="-342900">
              <a:lnSpc>
                <a:spcPct val="107000"/>
              </a:lnSpc>
              <a:buFont typeface="Symbol" panose="05050102010706020507" pitchFamily="18" charset="2"/>
              <a:buChar char=""/>
            </a:pPr>
            <a:r>
              <a:rPr lang="en-CA" sz="1100" b="0" i="1" dirty="0">
                <a:effectLst/>
                <a:latin typeface="Arial" panose="020B0604020202020204" pitchFamily="34" charset="0"/>
              </a:rPr>
              <a:t>with a median R2 value of 0.55 across 51 states, and 37 states that are associated with R2 values greater than 0.5.</a:t>
            </a:r>
            <a:endParaRPr lang="en-CA" i="1"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2147528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Interestingly, across the top 25% most densely populated states, these models score even higher.</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contrast, the states where this relationship is weakest are also the more rural and least densely populated states </a:t>
            </a:r>
            <a:r>
              <a:rPr lang="en-CA" b="0" i="0" dirty="0">
                <a:effectLst/>
                <a:latin typeface="Arial" panose="020B0604020202020204" pitchFamily="34" charset="0"/>
              </a:rPr>
              <a:t>(i.e. HI, ID, ME, ND, AK, AR, DE, MS, SD, WY, VT)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41476728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Following the same methodology, I disaggregated the spatial scale further and investigated the temporal relationship between hashtag activism and physical protest counts at the county level. Once again, I modelled this relationship as a power regression function (</a:t>
            </a:r>
            <a:r>
              <a:rPr lang="en-CA" b="0" i="0" dirty="0" err="1">
                <a:effectLst/>
                <a:latin typeface="Arial" panose="020B0604020202020204" pitchFamily="34" charset="0"/>
              </a:rPr>
              <a:t>yn</a:t>
            </a:r>
            <a:r>
              <a:rPr lang="en-CA" b="0" i="0" dirty="0">
                <a:effectLst/>
                <a:latin typeface="Arial" panose="020B0604020202020204" pitchFamily="34" charset="0"/>
              </a:rPr>
              <a:t>=</a:t>
            </a:r>
            <a:r>
              <a:rPr lang="en-CA" b="0" i="0" dirty="0" err="1">
                <a:effectLst/>
                <a:latin typeface="Arial" panose="020B0604020202020204" pitchFamily="34" charset="0"/>
              </a:rPr>
              <a:t>mxbn</a:t>
            </a:r>
            <a:r>
              <a:rPr lang="en-CA" b="0" i="0" dirty="0">
                <a:effectLst/>
                <a:latin typeface="Arial" panose="020B0604020202020204" pitchFamily="34" charset="0"/>
              </a:rPr>
              <a:t>) for each of the U.S.’s 3006 counties. Results from this analysis are illustrated in this slide, where the obtained Pearson correlation values and R2 values are illustrated as kernel density distributions due to the large number of counties analysed. This figure shows that, on average, county level correlation values are positive and relatively high. However, the right subplot also shows that while a power regression is accurate in a majority of counties, there are also a substantial number of counties that do not fit this model. </a:t>
            </a:r>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19708762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So why is it that at smaller scales such as county level, this relationship is not always so strong?</a:t>
            </a:r>
          </a:p>
          <a:p>
            <a:r>
              <a:rPr lang="en-CA" b="0" i="0" dirty="0">
                <a:effectLst/>
                <a:latin typeface="Arial" panose="020B0604020202020204" pitchFamily="34" charset="0"/>
              </a:rPr>
              <a:t>One reason for this could be the lack of data-points available in some less densely populated counties.</a:t>
            </a:r>
          </a:p>
          <a:p>
            <a:r>
              <a:rPr lang="en-CA" b="0" i="0" dirty="0">
                <a:effectLst/>
                <a:latin typeface="Arial" panose="020B0604020202020204" pitchFamily="34" charset="0"/>
              </a:rPr>
              <a:t>Another could be the existence of a social media bias, meaning that in some counties people use social media platforms other than twitter</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350302431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Another explanation for this variance is the existence of a trade-off between physical protest and hashtag activism, where in some counties people use physical protest to greater extents, while in other counties people may use hashtag activism more instead.</a:t>
            </a:r>
          </a:p>
          <a:p>
            <a:endParaRPr lang="en-CA" b="0" i="0" dirty="0">
              <a:effectLst/>
              <a:latin typeface="Arial" panose="020B0604020202020204" pitchFamily="34" charset="0"/>
            </a:endParaRPr>
          </a:p>
          <a:p>
            <a:endParaRPr lang="en-CA" b="0" i="0" dirty="0">
              <a:effectLst/>
              <a:latin typeface="Arial" panose="020B0604020202020204" pitchFamily="34" charset="0"/>
            </a:endParaRPr>
          </a:p>
          <a:p>
            <a:endParaRPr lang="en-CA" b="0" i="0" dirty="0">
              <a:effectLst/>
              <a:latin typeface="Arial" panose="020B0604020202020204" pitchFamily="34" charset="0"/>
            </a:endParaRPr>
          </a:p>
          <a:p>
            <a:endParaRPr lang="en-CA" b="0" i="0" dirty="0">
              <a:effectLst/>
              <a:latin typeface="Arial" panose="020B0604020202020204" pitchFamily="34" charset="0"/>
            </a:endParaRPr>
          </a:p>
          <a:p>
            <a:endParaRPr lang="en-CA" b="0" i="0" dirty="0">
              <a:effectLst/>
              <a:latin typeface="Arial" panose="020B0604020202020204" pitchFamily="34" charset="0"/>
            </a:endParaRPr>
          </a:p>
          <a:p>
            <a:endParaRPr lang="en-CA" b="0" i="0" dirty="0">
              <a:effectLst/>
              <a:latin typeface="Arial" panose="020B0604020202020204" pitchFamily="34" charset="0"/>
            </a:endParaRPr>
          </a:p>
          <a:p>
            <a:endParaRPr lang="en-CA" b="0" i="0" dirty="0">
              <a:effectLst/>
              <a:latin typeface="Arial" panose="020B0604020202020204" pitchFamily="34" charset="0"/>
            </a:endParaRPr>
          </a:p>
          <a:p>
            <a:r>
              <a:rPr lang="en-CA" b="0" i="1" dirty="0">
                <a:effectLst/>
                <a:latin typeface="Arial" panose="020B0604020202020204" pitchFamily="34" charset="0"/>
              </a:rPr>
              <a:t>Modelling the relationship between hashtag activism and physical protest at the county level can provide unique insight into which locations experience synergy across digital and physical activism mediums, and which do not. That is, it can help to identify which counties have activist groups that mobilize both digitally and physically, and thus where physical protests can be expected if people are already protesting on social media. Essentially, such counties are likely to be those where the power regression model yields both a high Pearson correlation value AND a high R2 value. </a:t>
            </a:r>
          </a:p>
          <a:p>
            <a:endParaRPr lang="en-CA" b="0" i="1" dirty="0">
              <a:effectLst/>
              <a:latin typeface="Arial" panose="020B0604020202020204" pitchFamily="34" charset="0"/>
            </a:endParaRPr>
          </a:p>
          <a:p>
            <a:r>
              <a:rPr lang="en-CA" b="0" i="1" dirty="0">
                <a:effectLst/>
                <a:latin typeface="Arial" panose="020B0604020202020204" pitchFamily="34" charset="0"/>
              </a:rPr>
              <a:t>This type of classification is visualized in the form of a bivariate choropleth map in this slide.</a:t>
            </a:r>
            <a:endParaRPr lang="en-CA" i="1"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166275027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latin typeface="Arial" panose="020B0604020202020204" pitchFamily="34" charset="0"/>
              </a:rPr>
              <a:t>By combining the residual values, slope, and accuracy of the regression model for each county, we can make sense of this tendency in the form of a simple index: We call it the Mobilization Synergy Index (MSI).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effectLst/>
              <a:latin typeface="Arial" panose="020B0604020202020204" pitchFamily="34" charset="0"/>
            </a:endParaRPr>
          </a:p>
          <a:p>
            <a:r>
              <a:rPr lang="en-CA" b="0" i="0" dirty="0">
                <a:effectLst/>
                <a:latin typeface="Arial" panose="020B0604020202020204" pitchFamily="34" charset="0"/>
              </a:rPr>
              <a:t>The spatial distribution of this index is visualized here through a bi-variate choropleth map. </a:t>
            </a:r>
          </a:p>
          <a:p>
            <a:endParaRPr lang="en-CA" b="0" i="0" dirty="0">
              <a:effectLst/>
              <a:latin typeface="Arial" panose="020B0604020202020204" pitchFamily="34" charset="0"/>
            </a:endParaRPr>
          </a:p>
          <a:p>
            <a:pPr marL="171450" indent="-171450">
              <a:buFontTx/>
              <a:buChar char="-"/>
            </a:pPr>
            <a:r>
              <a:rPr lang="en-CA" b="0" i="0" dirty="0">
                <a:effectLst/>
                <a:latin typeface="Arial" panose="020B0604020202020204" pitchFamily="34" charset="0"/>
              </a:rPr>
              <a:t>In this map, darker shades represent counties in which hashtag activism and physical protest are strongly related, and thus where people are likely to protest both digitally and physically on a given day. </a:t>
            </a:r>
          </a:p>
          <a:p>
            <a:pPr marL="171450" indent="-171450">
              <a:buFontTx/>
              <a:buChar char="-"/>
            </a:pPr>
            <a:r>
              <a:rPr lang="en-CA" b="0" i="0" dirty="0">
                <a:effectLst/>
                <a:latin typeface="Arial" panose="020B0604020202020204" pitchFamily="34" charset="0"/>
              </a:rPr>
              <a:t>In contrast, shades of blue represent counties where physical protests usually outweighs hashtag activism, and thus where people are more likely to protest physically on a given day. </a:t>
            </a:r>
          </a:p>
          <a:p>
            <a:pPr marL="171450" indent="-171450">
              <a:buFontTx/>
              <a:buChar char="-"/>
            </a:pPr>
            <a:r>
              <a:rPr lang="en-CA" b="0" i="0" dirty="0">
                <a:effectLst/>
                <a:latin typeface="Arial" panose="020B0604020202020204" pitchFamily="34" charset="0"/>
              </a:rPr>
              <a:t>Finally, shades of red represent counties where hashtag activism outweighs physical protests, and thus where people are more likely to protest digitally on a given day. </a:t>
            </a:r>
          </a:p>
          <a:p>
            <a:pPr marL="0" indent="0">
              <a:buFontTx/>
              <a:buNone/>
            </a:pPr>
            <a:endParaRPr lang="en-CA" b="0" i="0" dirty="0">
              <a:effectLst/>
              <a:latin typeface="Arial" panose="020B0604020202020204" pitchFamily="34" charset="0"/>
            </a:endParaRPr>
          </a:p>
          <a:p>
            <a:pPr marL="171450" indent="-171450">
              <a:buFontTx/>
              <a:buChar char="-"/>
            </a:pPr>
            <a:r>
              <a:rPr lang="en-CA" dirty="0"/>
              <a:t>both policy makers and activists could gain valuable insight from this index. On the one hand, local policy makers could utilize it to understand how their communities mobilize in times of crisis, and become responsive to local demands accordingly. For example, if a specific county is categorized by the index as a county where people use hashtag activism disproportionally, this could be a sign for local policy makers to pay closer attention to social media platforms for understanding community needs. </a:t>
            </a:r>
          </a:p>
          <a:p>
            <a:pPr marL="171450" indent="-171450">
              <a:buFontTx/>
              <a:buChar char="-"/>
            </a:pPr>
            <a:endParaRPr lang="en-CA" dirty="0"/>
          </a:p>
          <a:p>
            <a:pPr marL="171450" indent="-171450">
              <a:buFontTx/>
              <a:buChar char="-"/>
            </a:pPr>
            <a:r>
              <a:rPr lang="en-CA" dirty="0"/>
              <a:t>On the other hand, activists could utilize the index to plan their mobilization efforts more efficiently and effectively. For example, by identifying counties in which people engage in hashtag activism intensely but do not mobilize physically, local activist groups could modify their strategies for physical mobilization so that more people show up at protests. </a:t>
            </a:r>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7112286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latin typeface="Arial" panose="020B0604020202020204" pitchFamily="34" charset="0"/>
              </a:rPr>
              <a:t>By combining the residual values, slope, and accuracy of the regression model for each county, we can make sense of this tendency in the form of a simple index: We call it the Mobilization Synergy Index (MSI).</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effectLst/>
              <a:latin typeface="Arial" panose="020B0604020202020204" pitchFamily="34"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32</a:t>
            </a:fld>
            <a:endParaRPr lang="en-CA"/>
          </a:p>
        </p:txBody>
      </p:sp>
    </p:spTree>
    <p:extLst>
      <p:ext uri="{BB962C8B-B14F-4D97-AF65-F5344CB8AC3E}">
        <p14:creationId xmlns:p14="http://schemas.microsoft.com/office/powerpoint/2010/main" val="22119497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Such tendency can be understood with the help of residual values resulting from each county’s power regression model. Let’s look at this graph which represents the temporal relationship between physical protest and digital protest for an imaginary county. Here, this relationship is very strong: when a number of people engage in hashtag activism in this county, a proportional amount of people also engage in physical protest in the same county.</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33</a:t>
            </a:fld>
            <a:endParaRPr lang="en-CA"/>
          </a:p>
        </p:txBody>
      </p:sp>
    </p:spTree>
    <p:extLst>
      <p:ext uri="{BB962C8B-B14F-4D97-AF65-F5344CB8AC3E}">
        <p14:creationId xmlns:p14="http://schemas.microsoft.com/office/powerpoint/2010/main" val="30514969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In statistical terms, in this county the relationship between hashtag activism and physical protest is modelled by a regression function which has a slope that is close to 1, a high r2 score, and an equal proportion of negative and positive residuals (the difference between predicted and observed values). </a:t>
            </a:r>
          </a:p>
          <a:p>
            <a:endParaRPr lang="en-CA" b="0" i="0" dirty="0">
              <a:effectLst/>
              <a:latin typeface="Arial" panose="020B0604020202020204" pitchFamily="34" charset="0"/>
            </a:endParaRPr>
          </a:p>
          <a:p>
            <a:r>
              <a:rPr lang="en-CA" b="0" i="0" dirty="0">
                <a:effectLst/>
                <a:latin typeface="Arial" panose="020B0604020202020204" pitchFamily="34" charset="0"/>
              </a:rPr>
              <a:t>- In other words, the number of positive residual values represents the number of data-points (i.e. days) in which physical protests were underestimated by the regression model, and thus where the proportion of physical protests was larger than that of social movement tweets. Instead, the number of negative residual values represents the number of data-points in which physical protests were overestimated by the regression model, and thus where the proportion of physical protests was smaller than that of social movement tweets.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34</a:t>
            </a:fld>
            <a:endParaRPr lang="en-CA"/>
          </a:p>
        </p:txBody>
      </p:sp>
    </p:spTree>
    <p:extLst>
      <p:ext uri="{BB962C8B-B14F-4D97-AF65-F5344CB8AC3E}">
        <p14:creationId xmlns:p14="http://schemas.microsoft.com/office/powerpoint/2010/main" val="100341988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But what if in another imaginary county, the relationship looks like this. In this case, the proportion of negative residuals is HIGHER than the proportion of positive residuals. In other words, in this county tweet activity is in general disproportionately intense over the course of the social movement.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35</a:t>
            </a:fld>
            <a:endParaRPr lang="en-CA"/>
          </a:p>
        </p:txBody>
      </p:sp>
    </p:spTree>
    <p:extLst>
      <p:ext uri="{BB962C8B-B14F-4D97-AF65-F5344CB8AC3E}">
        <p14:creationId xmlns:p14="http://schemas.microsoft.com/office/powerpoint/2010/main" val="249021018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In contrast, here we have another imaginary county where the proportion of positive residuals is HIGHER than the proportion of negative residuals. In other words, in this county physical protest activity is in general disproportionately intense over the course of a social movement.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36</a:t>
            </a:fld>
            <a:endParaRPr lang="en-CA"/>
          </a:p>
        </p:txBody>
      </p:sp>
    </p:spTree>
    <p:extLst>
      <p:ext uri="{BB962C8B-B14F-4D97-AF65-F5344CB8AC3E}">
        <p14:creationId xmlns:p14="http://schemas.microsoft.com/office/powerpoint/2010/main" val="390018343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Political mobilization processes such as hashtag activism and physical protest are complex in nature as they occur in uncontrolled environments where a multitude of influences are at play</a:t>
            </a:r>
          </a:p>
          <a:p>
            <a:endParaRPr lang="en-CA" b="0" i="0" dirty="0">
              <a:effectLst/>
              <a:latin typeface="Arial" panose="020B0604020202020204" pitchFamily="34" charset="0"/>
            </a:endParaRPr>
          </a:p>
          <a:p>
            <a:r>
              <a:rPr lang="en-CA" b="0" i="0" dirty="0">
                <a:effectLst/>
                <a:latin typeface="Arial" panose="020B0604020202020204" pitchFamily="34" charset="0"/>
              </a:rPr>
              <a:t>For this reason, it is virtually impossible to establish causal relations between them. Still, some insight can be generated regarding the way in which these two processes may influence each-other in space and time.</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37</a:t>
            </a:fld>
            <a:endParaRPr lang="en-CA"/>
          </a:p>
        </p:txBody>
      </p:sp>
    </p:spTree>
    <p:extLst>
      <p:ext uri="{BB962C8B-B14F-4D97-AF65-F5344CB8AC3E}">
        <p14:creationId xmlns:p14="http://schemas.microsoft.com/office/powerpoint/2010/main" val="188092513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One way to study the directionality between two time series, </a:t>
            </a:r>
            <a:r>
              <a:rPr lang="en-CA" b="0" i="0" dirty="0" err="1">
                <a:effectLst/>
                <a:latin typeface="Arial" panose="020B0604020202020204" pitchFamily="34" charset="0"/>
              </a:rPr>
              <a:t>xt</a:t>
            </a:r>
            <a:r>
              <a:rPr lang="en-CA" b="0" i="0" dirty="0">
                <a:effectLst/>
                <a:latin typeface="Arial" panose="020B0604020202020204" pitchFamily="34" charset="0"/>
              </a:rPr>
              <a:t> and </a:t>
            </a:r>
            <a:r>
              <a:rPr lang="en-CA" b="0" i="0" dirty="0" err="1">
                <a:effectLst/>
                <a:latin typeface="Arial" panose="020B0604020202020204" pitchFamily="34" charset="0"/>
              </a:rPr>
              <a:t>yt</a:t>
            </a:r>
            <a:r>
              <a:rPr lang="en-CA" b="0" i="0" dirty="0">
                <a:effectLst/>
                <a:latin typeface="Arial" panose="020B0604020202020204" pitchFamily="34" charset="0"/>
              </a:rPr>
              <a:t>, is to identify lags of x that may be the best predictors of </a:t>
            </a:r>
            <a:r>
              <a:rPr lang="en-CA" b="0" i="0" dirty="0" err="1">
                <a:effectLst/>
                <a:latin typeface="Arial" panose="020B0604020202020204" pitchFamily="34" charset="0"/>
              </a:rPr>
              <a:t>yt</a:t>
            </a:r>
            <a:r>
              <a:rPr lang="en-CA" b="0" i="0" dirty="0">
                <a:effectLst/>
                <a:latin typeface="Arial" panose="020B0604020202020204" pitchFamily="34" charset="0"/>
              </a:rPr>
              <a:t>. </a:t>
            </a:r>
          </a:p>
          <a:p>
            <a:endParaRPr lang="en-CA" b="0" i="0" dirty="0">
              <a:effectLst/>
              <a:latin typeface="Arial" panose="020B0604020202020204" pitchFamily="34" charset="0"/>
            </a:endParaRPr>
          </a:p>
          <a:p>
            <a:r>
              <a:rPr lang="en-CA" b="0" i="0" dirty="0">
                <a:effectLst/>
                <a:latin typeface="Arial" panose="020B0604020202020204" pitchFamily="34" charset="0"/>
              </a:rPr>
              <a:t>In the case of hashtag activism and physical protests, this method involves fitting a power regression model n times using data on physical protest counts at time t and data on tweet counts at n different time lags. That way, the time lag at which the optimal correlation is obtained can be found.</a:t>
            </a:r>
          </a:p>
          <a:p>
            <a:endParaRPr lang="en-CA" b="0" i="0" dirty="0">
              <a:effectLst/>
              <a:latin typeface="Arial" panose="020B0604020202020204" pitchFamily="34" charset="0"/>
            </a:endParaRPr>
          </a:p>
          <a:p>
            <a:endParaRPr lang="en-CA" b="0" i="0" dirty="0">
              <a:effectLst/>
              <a:latin typeface="Arial" panose="020B0604020202020204" pitchFamily="34" charset="0"/>
            </a:endParaRPr>
          </a:p>
          <a:p>
            <a:r>
              <a:rPr lang="en-CA" b="0" i="0" dirty="0">
                <a:effectLst/>
                <a:latin typeface="Arial" panose="020B0604020202020204" pitchFamily="34" charset="0"/>
              </a:rPr>
              <a:t>where |n| is the maximum number of time lags.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38</a:t>
            </a:fld>
            <a:endParaRPr lang="en-CA"/>
          </a:p>
        </p:txBody>
      </p:sp>
    </p:spTree>
    <p:extLst>
      <p:ext uri="{BB962C8B-B14F-4D97-AF65-F5344CB8AC3E}">
        <p14:creationId xmlns:p14="http://schemas.microsoft.com/office/powerpoint/2010/main" val="424622116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In this slide, you can see the results of performing lagged regressions on national level data using a maximum time lag of n=10. </a:t>
            </a:r>
          </a:p>
          <a:p>
            <a:endParaRPr lang="en-CA" b="0" i="0" dirty="0">
              <a:effectLst/>
              <a:latin typeface="Arial" panose="020B0604020202020204" pitchFamily="34" charset="0"/>
            </a:endParaRPr>
          </a:p>
          <a:p>
            <a:r>
              <a:rPr lang="en-CA" b="0" i="0" dirty="0">
                <a:effectLst/>
                <a:latin typeface="Arial" panose="020B0604020202020204" pitchFamily="34" charset="0"/>
              </a:rPr>
              <a:t>This figure shows that the optimal Pearson correlation value and R2 score is obtained when hashtag activism (i.e. daily number of tweets posted) leads physical protests by one day. In other words, at the national scale and during the case study of #JusticeForGeorgeFloyd, the best predictor of tomorrow’s physical protest activity is the number of social movement related tweets posted today.</a:t>
            </a:r>
          </a:p>
        </p:txBody>
      </p:sp>
      <p:sp>
        <p:nvSpPr>
          <p:cNvPr id="4" name="Slide Number Placeholder 3"/>
          <p:cNvSpPr>
            <a:spLocks noGrp="1"/>
          </p:cNvSpPr>
          <p:nvPr>
            <p:ph type="sldNum" sz="quarter" idx="5"/>
          </p:nvPr>
        </p:nvSpPr>
        <p:spPr/>
        <p:txBody>
          <a:bodyPr/>
          <a:lstStyle/>
          <a:p>
            <a:fld id="{CC9E6EFA-235D-493C-91B9-B8145B7AE9A8}" type="slidenum">
              <a:rPr lang="en-CA" smtClean="0"/>
              <a:t>39</a:t>
            </a:fld>
            <a:endParaRPr lang="en-CA"/>
          </a:p>
        </p:txBody>
      </p:sp>
    </p:spTree>
    <p:extLst>
      <p:ext uri="{BB962C8B-B14F-4D97-AF65-F5344CB8AC3E}">
        <p14:creationId xmlns:p14="http://schemas.microsoft.com/office/powerpoint/2010/main" val="287652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17556580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latin typeface="Arial" panose="020B0604020202020204" pitchFamily="34" charset="0"/>
              </a:rPr>
              <a:t>at the state level: in 41 out of 51 states the optimal Pearson correlation  value is obtained when tweets lead by one or more days. For 20 of those states, the optimal Pearson correlation  is obtained with a time lag of one day. These results are in agreement with other studies that have argued for a one day time lag between tweets and physical protest.</a:t>
            </a:r>
            <a:endParaRPr lang="en-CA" dirty="0"/>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40</a:t>
            </a:fld>
            <a:endParaRPr lang="en-CA"/>
          </a:p>
        </p:txBody>
      </p:sp>
    </p:spTree>
    <p:extLst>
      <p:ext uri="{BB962C8B-B14F-4D97-AF65-F5344CB8AC3E}">
        <p14:creationId xmlns:p14="http://schemas.microsoft.com/office/powerpoint/2010/main" val="16765449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To further investigate this pattern I performed granger causality analysis: </a:t>
            </a:r>
            <a:r>
              <a:rPr lang="en-CA" b="0" i="0" dirty="0">
                <a:solidFill>
                  <a:srgbClr val="4D5156"/>
                </a:solidFill>
                <a:effectLst/>
                <a:latin typeface="arial" panose="020B0604020202020204" pitchFamily="34" charset="0"/>
              </a:rPr>
              <a:t>a statistical hypothesis test used for determining whether one time series is useful in forecasting another</a:t>
            </a:r>
            <a:endParaRPr lang="en-CA" b="0" i="0" dirty="0">
              <a:effectLst/>
              <a:latin typeface="Arial" panose="020B0604020202020204" pitchFamily="34" charset="0"/>
            </a:endParaRPr>
          </a:p>
          <a:p>
            <a:endParaRPr lang="en-CA" b="0" i="0" dirty="0">
              <a:effectLst/>
              <a:latin typeface="Arial" panose="020B0604020202020204" pitchFamily="34" charset="0"/>
            </a:endParaRPr>
          </a:p>
          <a:p>
            <a:r>
              <a:rPr lang="en-CA" b="0" i="0" dirty="0">
                <a:effectLst/>
                <a:latin typeface="Arial" panose="020B0604020202020204" pitchFamily="34" charset="0"/>
              </a:rPr>
              <a:t>Strikingly, it was found that in 49 out 50 states tweets granger cause physical protest, whereas only 24 out of 50 states hint to the opposite relationship</a:t>
            </a:r>
          </a:p>
        </p:txBody>
      </p:sp>
      <p:sp>
        <p:nvSpPr>
          <p:cNvPr id="4" name="Slide Number Placeholder 3"/>
          <p:cNvSpPr>
            <a:spLocks noGrp="1"/>
          </p:cNvSpPr>
          <p:nvPr>
            <p:ph type="sldNum" sz="quarter" idx="5"/>
          </p:nvPr>
        </p:nvSpPr>
        <p:spPr/>
        <p:txBody>
          <a:bodyPr/>
          <a:lstStyle/>
          <a:p>
            <a:fld id="{CC9E6EFA-235D-493C-91B9-B8145B7AE9A8}" type="slidenum">
              <a:rPr lang="en-CA" smtClean="0"/>
              <a:t>41</a:t>
            </a:fld>
            <a:endParaRPr lang="en-CA"/>
          </a:p>
        </p:txBody>
      </p:sp>
    </p:spTree>
    <p:extLst>
      <p:ext uri="{BB962C8B-B14F-4D97-AF65-F5344CB8AC3E}">
        <p14:creationId xmlns:p14="http://schemas.microsoft.com/office/powerpoint/2010/main" val="1487417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Based on this, can we use data on instances of hashtag activism to predict future physical protest counts?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I</a:t>
            </a:r>
            <a:r>
              <a:rPr lang="en-CA" b="0" i="0" dirty="0">
                <a:effectLst/>
                <a:latin typeface="Arial" panose="020B0604020202020204" pitchFamily="34" charset="0"/>
              </a:rPr>
              <a:t>n this research, we developed and tested two deep learning architectures to predict future counts of physical protests based on past values of both physical protests and tweet counts: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a simple Long Short Term Memory (LSTM) artificial neural network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as well as a LSTM artificial neural network combined with a Vector Autoregressive (VAR) model (LSTM VAR).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Each model was trained and fine-tuned on aggregated national level data, and was used to predict physical protest counts at the national and state-level.</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42</a:t>
            </a:fld>
            <a:endParaRPr lang="en-CA"/>
          </a:p>
        </p:txBody>
      </p:sp>
    </p:spTree>
    <p:extLst>
      <p:ext uri="{BB962C8B-B14F-4D97-AF65-F5344CB8AC3E}">
        <p14:creationId xmlns:p14="http://schemas.microsoft.com/office/powerpoint/2010/main" val="3271823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b="0" i="0" dirty="0">
                <a:effectLst/>
                <a:latin typeface="Arial" panose="020B0604020202020204" pitchFamily="34" charset="0"/>
              </a:rPr>
              <a:t>Here, we illustrate state-level model performance results, where we plot state-level predicted physical protest counts on the x-axis against actual physical protest counts on the y-axis for the LSTM (blue) and LSTM VAR (red) models. </a:t>
            </a:r>
          </a:p>
          <a:p>
            <a:pPr marL="342900" lvl="0" indent="-342900">
              <a:lnSpc>
                <a:spcPct val="107000"/>
              </a:lnSpc>
              <a:buFont typeface="Symbol" panose="05050102010706020507" pitchFamily="18" charset="2"/>
              <a:buChar char=""/>
            </a:pPr>
            <a:r>
              <a:rPr lang="en-CA" b="0" i="0" dirty="0">
                <a:effectLst/>
                <a:latin typeface="Arial" panose="020B0604020202020204" pitchFamily="34" charset="0"/>
              </a:rPr>
              <a:t>We can observe that both models were successful at accurately predicting daily physical protest counts for each state. </a:t>
            </a:r>
          </a:p>
          <a:p>
            <a:pPr marL="342900" lvl="0" indent="-342900">
              <a:lnSpc>
                <a:spcPct val="107000"/>
              </a:lnSpc>
              <a:buFont typeface="Symbol" panose="05050102010706020507" pitchFamily="18" charset="2"/>
              <a:buChar char=""/>
            </a:pPr>
            <a:r>
              <a:rPr lang="en-CA" b="0" i="0" dirty="0">
                <a:effectLst/>
                <a:latin typeface="Arial" panose="020B0604020202020204" pitchFamily="34" charset="0"/>
              </a:rPr>
              <a:t>In all cases, both models were able to generalize the temporal patterns learned at the national level to predict future instances of physical protest based on past instances of physical protest and tweet activity at the state level. In general, the LSTM VAR model scored much higher than the simple LSTM model.</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43</a:t>
            </a:fld>
            <a:endParaRPr lang="en-CA"/>
          </a:p>
        </p:txBody>
      </p:sp>
    </p:spTree>
    <p:extLst>
      <p:ext uri="{BB962C8B-B14F-4D97-AF65-F5344CB8AC3E}">
        <p14:creationId xmlns:p14="http://schemas.microsoft.com/office/powerpoint/2010/main" val="13787816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second main outcome of this research: </a:t>
            </a:r>
            <a:r>
              <a:rPr lang="en-CA" sz="2800" b="0" i="0" dirty="0">
                <a:effectLst/>
                <a:latin typeface="Arial" panose="020B0604020202020204" pitchFamily="34" charset="0"/>
              </a:rPr>
              <a:t>What is the relationship between location-based hashtag activism and legislative action</a:t>
            </a:r>
            <a:r>
              <a:rPr lang="en-CA" sz="2800"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CC9E6EFA-235D-493C-91B9-B8145B7AE9A8}" type="slidenum">
              <a:rPr lang="en-CA" smtClean="0"/>
              <a:t>44</a:t>
            </a:fld>
            <a:endParaRPr lang="en-CA"/>
          </a:p>
        </p:txBody>
      </p:sp>
    </p:spTree>
    <p:extLst>
      <p:ext uri="{BB962C8B-B14F-4D97-AF65-F5344CB8AC3E}">
        <p14:creationId xmlns:p14="http://schemas.microsoft.com/office/powerpoint/2010/main" val="15274033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In this slide you can see three time series associated with the #justiceforgeorgefloyd social movement: the physical protests on the bottom chart, the hashtag activism in the middle chart, and the legislative responses related to policing in the top chart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45</a:t>
            </a:fld>
            <a:endParaRPr lang="en-CA"/>
          </a:p>
        </p:txBody>
      </p:sp>
    </p:spTree>
    <p:extLst>
      <p:ext uri="{BB962C8B-B14F-4D97-AF65-F5344CB8AC3E}">
        <p14:creationId xmlns:p14="http://schemas.microsoft.com/office/powerpoint/2010/main" val="221919592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From this figure, </a:t>
            </a:r>
            <a:r>
              <a:rPr lang="en-CA" b="0" i="0" dirty="0">
                <a:effectLst/>
                <a:latin typeface="Arial" panose="020B0604020202020204" pitchFamily="34" charset="0"/>
              </a:rPr>
              <a:t>we can see that the highest counts of legislative responses to policing took place many months after peaks of hashtag activism and physical protest activity.</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46</a:t>
            </a:fld>
            <a:endParaRPr lang="en-CA"/>
          </a:p>
        </p:txBody>
      </p:sp>
    </p:spTree>
    <p:extLst>
      <p:ext uri="{BB962C8B-B14F-4D97-AF65-F5344CB8AC3E}">
        <p14:creationId xmlns:p14="http://schemas.microsoft.com/office/powerpoint/2010/main" val="16139638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i="1" dirty="0">
                <a:effectLst/>
                <a:latin typeface="Calibri" panose="020F0502020204030204" pitchFamily="34" charset="0"/>
                <a:ea typeface="Calibri" panose="020F0502020204030204" pitchFamily="34" charset="0"/>
                <a:cs typeface="Times New Roman" panose="02020603050405020304" pitchFamily="18" charset="0"/>
              </a:rPr>
              <a:t>Similar to the analysis conducted between hashtag activism and physical protest, we performed lagged regressions between each of hashtag activism and physical protest and the daily number of legislative responses to policing. The results are presented in this slide, where the highest correlation between legislative responses and hashtag activism was found with a time lag of 236 days and the highest correlation between </a:t>
            </a:r>
            <a:r>
              <a:rPr lang="en-CA" sz="1200" i="1" dirty="0">
                <a:effectLst/>
                <a:latin typeface="Calibri" panose="020F0502020204030204" pitchFamily="34" charset="0"/>
                <a:ea typeface="Calibri" panose="020F0502020204030204" pitchFamily="34" charset="0"/>
                <a:cs typeface="Times New Roman" panose="02020603050405020304" pitchFamily="18" charset="0"/>
              </a:rPr>
              <a:t>legislative responses and physical protest was found with a time lag of 235 days.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1" dirty="0">
                <a:effectLst/>
                <a:latin typeface="Arial" panose="020B0604020202020204" pitchFamily="34" charset="0"/>
              </a:rPr>
              <a:t>In other words, </a:t>
            </a:r>
            <a:r>
              <a:rPr lang="en-CA" b="0" i="0" dirty="0">
                <a:effectLst/>
                <a:latin typeface="Arial" panose="020B0604020202020204" pitchFamily="34" charset="0"/>
              </a:rPr>
              <a:t>at the national scale and during the case study of #JusticeForGeorgeFloyd, it was found that the best predictor of the number of legislative responses on a given day is the number of social movement related tweets posted at 236 days prior to that day or the number of physical protests that took place 235 days prior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dirty="0">
              <a:effectLst/>
              <a:latin typeface="Arial" panose="020B060402020202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dirty="0">
                <a:effectLst/>
                <a:latin typeface="Arial" panose="020B0604020202020204" pitchFamily="34" charset="0"/>
                <a:ea typeface="Calibri" panose="020F0502020204030204" pitchFamily="34" charset="0"/>
                <a:cs typeface="Times New Roman" panose="02020603050405020304" pitchFamily="18" charset="0"/>
              </a:rPr>
              <a:t>This is intuitive, and further confirms the one day lag that was found to exist between physical protests and hashtag activism.</a:t>
            </a:r>
            <a:endParaRPr lang="en-CA" sz="12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dirty="0">
              <a:effectLst/>
              <a:latin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47</a:t>
            </a:fld>
            <a:endParaRPr lang="en-CA"/>
          </a:p>
        </p:txBody>
      </p:sp>
    </p:spTree>
    <p:extLst>
      <p:ext uri="{BB962C8B-B14F-4D97-AF65-F5344CB8AC3E}">
        <p14:creationId xmlns:p14="http://schemas.microsoft.com/office/powerpoint/2010/main" val="312625544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latin typeface="Arial" panose="020B0604020202020204" pitchFamily="34" charset="0"/>
              </a:rPr>
              <a:t>At the state level, it was found that there is an average time lag of 179 days between the time in which hashtag activism/physical protest peaks and the time in which the majority of legislative responses occur.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latin typeface="Arial" panose="020B0604020202020204" pitchFamily="34" charset="0"/>
              </a:rPr>
              <a:t>But we also observe that there is a great variability across states, with regards to how much time goes by between peaks of physical protest/hashtag activism and peaks of legislative responses.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latin typeface="Arial" panose="020B0604020202020204" pitchFamily="34" charset="0"/>
              </a:rPr>
              <a:t>In fact, compared to other states, some states experienced the majority of their legislative responses much closer in time to when they experienced the highest peaks in hashtag activism and physical protest.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effectLst/>
              <a:latin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effectLst/>
                <a:latin typeface="Arial" panose="020B0604020202020204" pitchFamily="34" charset="0"/>
              </a:rPr>
              <a:t>While this goes beyond the scope of this research, we may ask ourselves why do some states respond faster than others?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48</a:t>
            </a:fld>
            <a:endParaRPr lang="en-CA"/>
          </a:p>
        </p:txBody>
      </p:sp>
    </p:spTree>
    <p:extLst>
      <p:ext uri="{BB962C8B-B14F-4D97-AF65-F5344CB8AC3E}">
        <p14:creationId xmlns:p14="http://schemas.microsoft.com/office/powerpoint/2010/main" val="42334890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To the best of my knowledge, this research represents the first national-level quantitative study aimed at measuring the temporal relationships between hashtag activism, physical protest activity, and legislative action, at various spatial resolutions. In doing so, this research adds several potential scientific contributions to the field of social movements research.</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1. This research offers a computational framework that leverages open source social media data and physical protest data which are available for most countries in the world, thus allowing the results of this study to be scaled to other social movements in other parts of the world.</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2. This research contributes additional empirical evidence that hashtag activism is strongly related </a:t>
            </a:r>
            <a:r>
              <a:rPr lang="en-CA" b="0" i="0" dirty="0" err="1">
                <a:effectLst/>
                <a:latin typeface="Arial" panose="020B0604020202020204" pitchFamily="34" charset="0"/>
              </a:rPr>
              <a:t>tophysical</a:t>
            </a:r>
            <a:r>
              <a:rPr lang="en-CA" b="0" i="0" dirty="0">
                <a:effectLst/>
                <a:latin typeface="Arial" panose="020B0604020202020204" pitchFamily="34" charset="0"/>
              </a:rPr>
              <a:t> protest activity through time, and that a unidirectional relationship between hashtag </a:t>
            </a:r>
            <a:r>
              <a:rPr lang="en-CA" b="0" i="0" dirty="0" err="1">
                <a:effectLst/>
                <a:latin typeface="Arial" panose="020B0604020202020204" pitchFamily="34" charset="0"/>
              </a:rPr>
              <a:t>activismand</a:t>
            </a:r>
            <a:r>
              <a:rPr lang="en-CA" b="0" i="0" dirty="0">
                <a:effectLst/>
                <a:latin typeface="Arial" panose="020B0604020202020204" pitchFamily="34" charset="0"/>
              </a:rPr>
              <a:t> physical protest may exist.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3. This research contributes new empirical evidence that hashtag activism and physical protest activity are not only related through time, but also across the spatial dimension.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4. This research provides evidence that deep learning frameworks can be used effectively for the </a:t>
            </a:r>
            <a:r>
              <a:rPr lang="en-CA" b="0" i="0" dirty="0" err="1">
                <a:effectLst/>
                <a:latin typeface="Arial" panose="020B0604020202020204" pitchFamily="34" charset="0"/>
              </a:rPr>
              <a:t>predic-tion</a:t>
            </a:r>
            <a:r>
              <a:rPr lang="en-CA" b="0" i="0" dirty="0">
                <a:effectLst/>
                <a:latin typeface="Arial" panose="020B0604020202020204" pitchFamily="34" charset="0"/>
              </a:rPr>
              <a:t> of physical protest activity during social movements based on the raw count of relevant </a:t>
            </a:r>
            <a:r>
              <a:rPr lang="en-CA" b="0" i="0" dirty="0" err="1">
                <a:effectLst/>
                <a:latin typeface="Arial" panose="020B0604020202020204" pitchFamily="34" charset="0"/>
              </a:rPr>
              <a:t>socialmedia</a:t>
            </a:r>
            <a:r>
              <a:rPr lang="en-CA" b="0" i="0" dirty="0">
                <a:effectLst/>
                <a:latin typeface="Arial" panose="020B0604020202020204" pitchFamily="34" charset="0"/>
              </a:rPr>
              <a:t> posts. For obvious ethical implications, however, the model developed here will not be shared publicly.</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5. This research offers </a:t>
            </a:r>
            <a:r>
              <a:rPr lang="en-CA" b="0" i="0" dirty="0" err="1">
                <a:effectLst/>
                <a:latin typeface="Arial" panose="020B0604020202020204" pitchFamily="34" charset="0"/>
              </a:rPr>
              <a:t>theMobilization</a:t>
            </a:r>
            <a:r>
              <a:rPr lang="en-CA" b="0" i="0" dirty="0">
                <a:effectLst/>
                <a:latin typeface="Arial" panose="020B0604020202020204" pitchFamily="34" charset="0"/>
              </a:rPr>
              <a:t> Synergy Index, a novel index that makes use of simple statistical concepts to provide an explanation as to why some geographical areas exhibit a weaker temporal relationship between hashtag activism and physical protest activity. Such index can serve as a tool for local policy makers and activists to understand how their communities mobilize in times of crisis, and thus improve the effectiveness of local political and activism strategies.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6. This research demonstrates that hashtag activism may have real political consequences that go beyond political mobilization for physical protest. As such, this research offers novel empirical evidence that the intensity of hashtag activism today can provide insight into the significance of future political action in terms of new legislative responses. Additionally, this research provides statistical evidence that this trend may also be related to space, where state level hashtag activism informs state level legislative responses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49</a:t>
            </a:fld>
            <a:endParaRPr lang="en-CA"/>
          </a:p>
        </p:txBody>
      </p:sp>
    </p:spTree>
    <p:extLst>
      <p:ext uri="{BB962C8B-B14F-4D97-AF65-F5344CB8AC3E}">
        <p14:creationId xmlns:p14="http://schemas.microsoft.com/office/powerpoint/2010/main" val="3722226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178714249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Through this research, the analysis and modelling of geo-located social media data has taught us that the way in which we use social media in times of crisis can be a strong indicator of where, when, and with what intensity we choose to take the streets and protest against injustice.</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This fascinating research outcome is exciting to discover. At the same time, however, this research out-come is worry-some because we live in a world where powerful institutions such as law enforcement agencies often harness their power to oppress the most vulnerable and disenfranchised groups.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On this basis, the social impact of this research may not turn out to be as exciting as the scientific impact of this research, where the models and insights of this research could equip law enforcement agencies to respond to physical protests more rapidly and to use more oppressive tactics against protesters.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As scientists, it is our responsibility to conduct and communicate novel scientific research, but we have little power at our disposal to ensure that our research is used solely for the betterment of society. This task is the role of policy makers and (to a lesser extent) private companies, who do have regulatory and veto power at their disposal.</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There are effective ways in which policy makers and social media com-</a:t>
            </a:r>
            <a:r>
              <a:rPr lang="en-CA" b="0" i="0" dirty="0" err="1">
                <a:effectLst/>
                <a:latin typeface="Arial" panose="020B0604020202020204" pitchFamily="34" charset="0"/>
              </a:rPr>
              <a:t>panies</a:t>
            </a:r>
            <a:r>
              <a:rPr lang="en-CA" b="0" i="0" dirty="0">
                <a:effectLst/>
                <a:latin typeface="Arial" panose="020B0604020202020204" pitchFamily="34" charset="0"/>
              </a:rPr>
              <a:t> can mitigate against unethical applications of this research. With regards to law and policy </a:t>
            </a:r>
            <a:r>
              <a:rPr lang="en-CA" b="0" i="0" dirty="0" err="1">
                <a:effectLst/>
                <a:latin typeface="Arial" panose="020B0604020202020204" pitchFamily="34" charset="0"/>
              </a:rPr>
              <a:t>making,regulatory</a:t>
            </a:r>
            <a:r>
              <a:rPr lang="en-CA" b="0" i="0" dirty="0">
                <a:effectLst/>
                <a:latin typeface="Arial" panose="020B0604020202020204" pitchFamily="34" charset="0"/>
              </a:rPr>
              <a:t> policies can be put in place for law enforcement agencies to respect the personal privacy of </a:t>
            </a:r>
            <a:r>
              <a:rPr lang="en-CA" b="0" i="0" dirty="0" err="1">
                <a:effectLst/>
                <a:latin typeface="Arial" panose="020B0604020202020204" pitchFamily="34" charset="0"/>
              </a:rPr>
              <a:t>indi-viduals</a:t>
            </a:r>
            <a:r>
              <a:rPr lang="en-CA" b="0" i="0" dirty="0">
                <a:effectLst/>
                <a:latin typeface="Arial" panose="020B0604020202020204" pitchFamily="34" charset="0"/>
              </a:rPr>
              <a:t>. For example, such policies could limit the use of location data from social media by law  enforcement agencies for the purpose of tracking demonstrations and ongoing physical protests.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With regards to social media companies such as Twitter, usage policies can be put in place to limit access of specific data attributes to law enforcement agencies. For example, just like Twitter has recently increased access to its data for aca-demic purposes, it may limit access to its data for law enforcement purposes (i.e. not provide location in-formation to law enforcement developers).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By creating boundaries to access, the use of data for social good can be ensured and activist groups can safeguard their opportunity to lawfully voice their concerns for more progressive policies through physical protest.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50</a:t>
            </a:fld>
            <a:endParaRPr lang="en-CA"/>
          </a:p>
        </p:txBody>
      </p:sp>
    </p:spTree>
    <p:extLst>
      <p:ext uri="{BB962C8B-B14F-4D97-AF65-F5344CB8AC3E}">
        <p14:creationId xmlns:p14="http://schemas.microsoft.com/office/powerpoint/2010/main" val="142863692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1. External validity: due to the analysis of a single case study, the results of this research could only </a:t>
            </a:r>
            <a:r>
              <a:rPr lang="en-CA" b="0" i="0" dirty="0" err="1">
                <a:effectLst/>
                <a:latin typeface="Arial" panose="020B0604020202020204" pitchFamily="34" charset="0"/>
              </a:rPr>
              <a:t>bevalid</a:t>
            </a:r>
            <a:r>
              <a:rPr lang="en-CA" b="0" i="0" dirty="0">
                <a:effectLst/>
                <a:latin typeface="Arial" panose="020B0604020202020204" pitchFamily="34" charset="0"/>
              </a:rPr>
              <a:t> for the specific case of #JusticeForGeorgeFloyd and may not be observed for other social move-</a:t>
            </a:r>
            <a:r>
              <a:rPr lang="en-CA" b="0" i="0" dirty="0" err="1">
                <a:effectLst/>
                <a:latin typeface="Arial" panose="020B0604020202020204" pitchFamily="34" charset="0"/>
              </a:rPr>
              <a:t>ments</a:t>
            </a:r>
            <a:r>
              <a:rPr lang="en-CA" b="0" i="0" dirty="0">
                <a:effectLst/>
                <a:latin typeface="Arial" panose="020B0604020202020204" pitchFamily="34" charset="0"/>
              </a:rPr>
              <a:t> in other parts of the world. Future research may address this limitation by implementing </a:t>
            </a:r>
            <a:r>
              <a:rPr lang="en-CA" b="0" i="0" dirty="0" err="1">
                <a:effectLst/>
                <a:latin typeface="Arial" panose="020B0604020202020204" pitchFamily="34" charset="0"/>
              </a:rPr>
              <a:t>theproposed</a:t>
            </a:r>
            <a:r>
              <a:rPr lang="en-CA" b="0" i="0" dirty="0">
                <a:effectLst/>
                <a:latin typeface="Arial" panose="020B0604020202020204" pitchFamily="34" charset="0"/>
              </a:rPr>
              <a:t> experimental framework to the case of other relevant social movements in other </a:t>
            </a:r>
            <a:r>
              <a:rPr lang="en-CA" b="0" i="0" dirty="0" err="1">
                <a:effectLst/>
                <a:latin typeface="Arial" panose="020B0604020202020204" pitchFamily="34" charset="0"/>
              </a:rPr>
              <a:t>geographi-cal</a:t>
            </a:r>
            <a:r>
              <a:rPr lang="en-CA" b="0" i="0" dirty="0">
                <a:effectLst/>
                <a:latin typeface="Arial" panose="020B0604020202020204" pitchFamily="34" charset="0"/>
              </a:rPr>
              <a:t> areas.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2. Spatial resolution: While this research makes use of a large data-set with considerable </a:t>
            </a:r>
            <a:r>
              <a:rPr lang="en-CA" b="0" i="0" dirty="0" err="1">
                <a:effectLst/>
                <a:latin typeface="Arial" panose="020B0604020202020204" pitchFamily="34" charset="0"/>
              </a:rPr>
              <a:t>geographicalcoverage</a:t>
            </a:r>
            <a:r>
              <a:rPr lang="en-CA" b="0" i="0" dirty="0">
                <a:effectLst/>
                <a:latin typeface="Arial" panose="020B0604020202020204" pitchFamily="34" charset="0"/>
              </a:rPr>
              <a:t>, the spatial resolution of this data is still limited. For this reason, this research could not con-duct analysis for sub-county level patterns in hashtag activism and physical protest activity (e.g. </a:t>
            </a:r>
            <a:r>
              <a:rPr lang="en-CA" b="0" i="0" dirty="0" err="1">
                <a:effectLst/>
                <a:latin typeface="Arial" panose="020B0604020202020204" pitchFamily="34" charset="0"/>
              </a:rPr>
              <a:t>theneighborhood</a:t>
            </a:r>
            <a:r>
              <a:rPr lang="en-CA" b="0" i="0" dirty="0">
                <a:effectLst/>
                <a:latin typeface="Arial" panose="020B0604020202020204" pitchFamily="34" charset="0"/>
              </a:rPr>
              <a:t> or precinct level). This limitation is difficult to address, as the availability of sub-</a:t>
            </a:r>
            <a:r>
              <a:rPr lang="en-CA" b="0" i="0" dirty="0" err="1">
                <a:effectLst/>
                <a:latin typeface="Arial" panose="020B0604020202020204" pitchFamily="34" charset="0"/>
              </a:rPr>
              <a:t>citylevel</a:t>
            </a:r>
            <a:r>
              <a:rPr lang="en-CA" b="0" i="0" dirty="0">
                <a:effectLst/>
                <a:latin typeface="Arial" panose="020B0604020202020204" pitchFamily="34" charset="0"/>
              </a:rPr>
              <a:t> geo-located social media data is scarce due to a number of ethical considerations (e.g. privacy).Nonetheless, future research could address this limitation by using sources of social media data </a:t>
            </a:r>
            <a:r>
              <a:rPr lang="en-CA" b="0" i="0" dirty="0" err="1">
                <a:effectLst/>
                <a:latin typeface="Arial" panose="020B0604020202020204" pitchFamily="34" charset="0"/>
              </a:rPr>
              <a:t>thatcome</a:t>
            </a:r>
            <a:r>
              <a:rPr lang="en-CA" b="0" i="0" dirty="0">
                <a:effectLst/>
                <a:latin typeface="Arial" panose="020B0604020202020204" pitchFamily="34" charset="0"/>
              </a:rPr>
              <a:t> with improved spatial resolution.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b="0" i="0" dirty="0">
              <a:effectLst/>
              <a:latin typeface="Arial" panose="020B0604020202020204" pitchFamily="34" charset="0"/>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b="0" i="0" dirty="0">
                <a:effectLst/>
                <a:latin typeface="Arial" panose="020B0604020202020204" pitchFamily="34" charset="0"/>
              </a:rPr>
              <a:t>3. Restrictive Legislative data: Due to the lack of a concerted effort to collect local level (i.e. county-level or city-level) legislative responses to policing, this research could only analyze state-level </a:t>
            </a:r>
            <a:r>
              <a:rPr lang="en-CA" b="0" i="0" dirty="0" err="1">
                <a:effectLst/>
                <a:latin typeface="Arial" panose="020B0604020202020204" pitchFamily="34" charset="0"/>
              </a:rPr>
              <a:t>datarelating</a:t>
            </a:r>
            <a:r>
              <a:rPr lang="en-CA" b="0" i="0" dirty="0">
                <a:effectLst/>
                <a:latin typeface="Arial" panose="020B0604020202020204" pitchFamily="34" charset="0"/>
              </a:rPr>
              <a:t> to legislative action. Future research making use of local-level data on legislative </a:t>
            </a:r>
            <a:r>
              <a:rPr lang="en-CA" b="0" i="0" dirty="0" err="1">
                <a:effectLst/>
                <a:latin typeface="Arial" panose="020B0604020202020204" pitchFamily="34" charset="0"/>
              </a:rPr>
              <a:t>responsescould</a:t>
            </a:r>
            <a:r>
              <a:rPr lang="en-CA" b="0" i="0" dirty="0">
                <a:effectLst/>
                <a:latin typeface="Arial" panose="020B0604020202020204" pitchFamily="34" charset="0"/>
              </a:rPr>
              <a:t> greatly improve this limitation and provide more accurate insight into the impact of </a:t>
            </a:r>
            <a:r>
              <a:rPr lang="en-CA" b="0" i="0" dirty="0" err="1">
                <a:effectLst/>
                <a:latin typeface="Arial" panose="020B0604020202020204" pitchFamily="34" charset="0"/>
              </a:rPr>
              <a:t>hashtagactivism</a:t>
            </a:r>
            <a:r>
              <a:rPr lang="en-CA" b="0" i="0" dirty="0">
                <a:effectLst/>
                <a:latin typeface="Arial" panose="020B0604020202020204" pitchFamily="34" charset="0"/>
              </a:rPr>
              <a:t> on legislative responses. With such analysis, a similar index to </a:t>
            </a:r>
            <a:r>
              <a:rPr lang="en-CA" b="0" i="0" dirty="0" err="1">
                <a:effectLst/>
                <a:latin typeface="Arial" panose="020B0604020202020204" pitchFamily="34" charset="0"/>
              </a:rPr>
              <a:t>theMobilization</a:t>
            </a:r>
            <a:r>
              <a:rPr lang="en-CA" b="0" i="0" dirty="0">
                <a:effectLst/>
                <a:latin typeface="Arial" panose="020B0604020202020204" pitchFamily="34" charset="0"/>
              </a:rPr>
              <a:t> Synergy </a:t>
            </a:r>
            <a:r>
              <a:rPr lang="en-CA" b="0" i="0" dirty="0" err="1">
                <a:effectLst/>
                <a:latin typeface="Arial" panose="020B0604020202020204" pitchFamily="34" charset="0"/>
              </a:rPr>
              <a:t>Indexproposed</a:t>
            </a:r>
            <a:r>
              <a:rPr lang="en-CA" b="0" i="0" dirty="0">
                <a:effectLst/>
                <a:latin typeface="Arial" panose="020B0604020202020204" pitchFamily="34" charset="0"/>
              </a:rPr>
              <a:t> in this research could be developed.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55</a:t>
            </a:fld>
            <a:endParaRPr lang="en-CA"/>
          </a:p>
        </p:txBody>
      </p:sp>
    </p:spTree>
    <p:extLst>
      <p:ext uri="{BB962C8B-B14F-4D97-AF65-F5344CB8AC3E}">
        <p14:creationId xmlns:p14="http://schemas.microsoft.com/office/powerpoint/2010/main" val="38675573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 And currently, the same strategy is being used by activists in Colombia to protest increased taxes, corruption, and now various forms of state sanctioned violence on civilians</a:t>
            </a:r>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20291654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sz="4000" b="1" dirty="0">
                <a:solidFill>
                  <a:schemeClr val="bg2">
                    <a:lumMod val="25000"/>
                  </a:schemeClr>
                </a:solidFill>
                <a:latin typeface="Arial" panose="020B0604020202020204" pitchFamily="34" charset="0"/>
                <a:cs typeface="Arial" panose="020B0604020202020204" pitchFamily="34" charset="0"/>
              </a:rPr>
              <a:t>BUT</a:t>
            </a:r>
            <a:endParaRPr lang="en-CA" sz="4000" dirty="0">
              <a:solidFill>
                <a:schemeClr val="bg2">
                  <a:lumMod val="25000"/>
                </a:schemeClr>
              </a:solidFill>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2481356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solidFill>
                  <a:schemeClr val="bg2">
                    <a:lumMod val="25000"/>
                  </a:schemeClr>
                </a:solidFill>
                <a:latin typeface="Arial" panose="020B0604020202020204" pitchFamily="34" charset="0"/>
                <a:cs typeface="Arial" panose="020B0604020202020204" pitchFamily="34" charset="0"/>
              </a:rPr>
              <a:t>Lack of </a:t>
            </a:r>
            <a:r>
              <a:rPr lang="en-CA" sz="4000" b="1" dirty="0">
                <a:solidFill>
                  <a:schemeClr val="bg2">
                    <a:lumMod val="25000"/>
                  </a:schemeClr>
                </a:solidFill>
                <a:latin typeface="Arial" panose="020B0604020202020204" pitchFamily="34" charset="0"/>
                <a:cs typeface="Arial" panose="020B0604020202020204" pitchFamily="34" charset="0"/>
              </a:rPr>
              <a:t>empirical </a:t>
            </a:r>
            <a:r>
              <a:rPr lang="en-CA" sz="4000"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18961336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34526173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2021-08-15</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2021-08-15</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6C09DD-C1B1-452C-BAA3-337EE0E2AAC1}"/>
              </a:ext>
            </a:extLst>
          </p:cNvPr>
          <p:cNvPicPr>
            <a:picLocks noChangeAspect="1"/>
          </p:cNvPicPr>
          <p:nvPr/>
        </p:nvPicPr>
        <p:blipFill rotWithShape="1">
          <a:blip r:embed="rId3"/>
          <a:srcRect t="11233"/>
          <a:stretch/>
        </p:blipFill>
        <p:spPr>
          <a:xfrm>
            <a:off x="84560" y="382503"/>
            <a:ext cx="8515887" cy="5550460"/>
          </a:xfrm>
          <a:prstGeom prst="rect">
            <a:avLst/>
          </a:prstGeom>
        </p:spPr>
      </p:pic>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8085513" y="1464091"/>
            <a:ext cx="3920369"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7320743" y="4305720"/>
            <a:ext cx="4551769" cy="1087248"/>
          </a:xfrm>
        </p:spPr>
        <p:txBody>
          <a:bodyPr anchor="b">
            <a:normAutofit fontScale="92500" lnSpcReduction="20000"/>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Political Processes</a:t>
            </a:r>
            <a:r>
              <a:rPr lang="en-CA" dirty="0">
                <a:latin typeface="Arial" panose="020B0604020202020204" pitchFamily="34" charset="0"/>
                <a:cs typeface="Arial" panose="020B0604020202020204" pitchFamily="34" charset="0"/>
              </a:rPr>
              <a:t> Using Geolocated Social Media Posts Data</a:t>
            </a:r>
          </a:p>
        </p:txBody>
      </p:sp>
      <p:sp>
        <p:nvSpPr>
          <p:cNvPr id="4" name="Subtitle 2">
            <a:extLst>
              <a:ext uri="{FF2B5EF4-FFF2-40B4-BE49-F238E27FC236}">
                <a16:creationId xmlns:a16="http://schemas.microsoft.com/office/drawing/2014/main" id="{BC202BBE-BF3A-453F-BC2B-59DC108991BE}"/>
              </a:ext>
            </a:extLst>
          </p:cNvPr>
          <p:cNvSpPr txBox="1">
            <a:spLocks/>
          </p:cNvSpPr>
          <p:nvPr/>
        </p:nvSpPr>
        <p:spPr>
          <a:xfrm>
            <a:off x="2728512" y="5420626"/>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pic>
        <p:nvPicPr>
          <p:cNvPr id="7" name="Picture 6" descr="A picture containing qr code&#10;&#10;Description automatically generated">
            <a:extLst>
              <a:ext uri="{FF2B5EF4-FFF2-40B4-BE49-F238E27FC236}">
                <a16:creationId xmlns:a16="http://schemas.microsoft.com/office/drawing/2014/main" id="{B05678EB-74BB-49DA-8886-95063CF2C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89" y="6163934"/>
            <a:ext cx="3571301" cy="501440"/>
          </a:xfrm>
          <a:prstGeom prst="rect">
            <a:avLst/>
          </a:prstGeom>
        </p:spPr>
      </p:pic>
      <p:pic>
        <p:nvPicPr>
          <p:cNvPr id="11" name="Picture 10" descr="Logo&#10;&#10;Description automatically generated">
            <a:extLst>
              <a:ext uri="{FF2B5EF4-FFF2-40B4-BE49-F238E27FC236}">
                <a16:creationId xmlns:a16="http://schemas.microsoft.com/office/drawing/2014/main" id="{26B0FFA5-0C36-4631-A524-F25824F83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1768" y="5932963"/>
            <a:ext cx="1505765" cy="732411"/>
          </a:xfrm>
          <a:prstGeom prst="rect">
            <a:avLst/>
          </a:prstGeom>
        </p:spPr>
      </p:pic>
      <p:pic>
        <p:nvPicPr>
          <p:cNvPr id="13" name="Picture 12">
            <a:extLst>
              <a:ext uri="{FF2B5EF4-FFF2-40B4-BE49-F238E27FC236}">
                <a16:creationId xmlns:a16="http://schemas.microsoft.com/office/drawing/2014/main" id="{778CEC85-3598-414A-8104-B11A664A0D0D}"/>
              </a:ext>
            </a:extLst>
          </p:cNvPr>
          <p:cNvPicPr>
            <a:picLocks noChangeAspect="1"/>
          </p:cNvPicPr>
          <p:nvPr/>
        </p:nvPicPr>
        <p:blipFill>
          <a:blip r:embed="rId6"/>
          <a:stretch>
            <a:fillRect/>
          </a:stretch>
        </p:blipFill>
        <p:spPr>
          <a:xfrm>
            <a:off x="6565949" y="5993806"/>
            <a:ext cx="1293848" cy="736755"/>
          </a:xfrm>
          <a:prstGeom prst="rect">
            <a:avLst/>
          </a:prstGeom>
        </p:spPr>
      </p:pic>
    </p:spTree>
    <p:extLst>
      <p:ext uri="{BB962C8B-B14F-4D97-AF65-F5344CB8AC3E}">
        <p14:creationId xmlns:p14="http://schemas.microsoft.com/office/powerpoint/2010/main" val="3023793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14" name="Picture 13" descr="A picture containing ax, vector graphics, tool&#10;&#10;Description automatically generated">
            <a:extLst>
              <a:ext uri="{FF2B5EF4-FFF2-40B4-BE49-F238E27FC236}">
                <a16:creationId xmlns:a16="http://schemas.microsoft.com/office/drawing/2014/main" id="{C401DEA3-8E97-48CD-B3D0-859A4135668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pic>
        <p:nvPicPr>
          <p:cNvPr id="15" name="Picture 14" descr="Shape&#10;&#10;Description automatically generated with low confidence">
            <a:extLst>
              <a:ext uri="{FF2B5EF4-FFF2-40B4-BE49-F238E27FC236}">
                <a16:creationId xmlns:a16="http://schemas.microsoft.com/office/drawing/2014/main" id="{1770C675-5515-4D19-92D6-8DCCB82CD37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437" y="3867171"/>
            <a:ext cx="589701" cy="589701"/>
          </a:xfrm>
          <a:prstGeom prst="rect">
            <a:avLst/>
          </a:prstGeom>
        </p:spPr>
      </p:pic>
      <p:sp>
        <p:nvSpPr>
          <p:cNvPr id="16" name="TextBox 15">
            <a:extLst>
              <a:ext uri="{FF2B5EF4-FFF2-40B4-BE49-F238E27FC236}">
                <a16:creationId xmlns:a16="http://schemas.microsoft.com/office/drawing/2014/main" id="{AAB227A3-D69B-4AB7-B58F-981D4953E62D}"/>
              </a:ext>
            </a:extLst>
          </p:cNvPr>
          <p:cNvSpPr txBox="1"/>
          <p:nvPr/>
        </p:nvSpPr>
        <p:spPr>
          <a:xfrm>
            <a:off x="2516486" y="3808079"/>
            <a:ext cx="1245870" cy="707886"/>
          </a:xfrm>
          <a:prstGeom prst="rect">
            <a:avLst/>
          </a:prstGeom>
          <a:noFill/>
        </p:spPr>
        <p:txBody>
          <a:bodyPr wrap="square" rtlCol="0">
            <a:spAutoFit/>
          </a:bodyPr>
          <a:lstStyle/>
          <a:p>
            <a:r>
              <a:rPr lang="en-CA" sz="2000" b="1" dirty="0">
                <a:solidFill>
                  <a:schemeClr val="tx1"/>
                </a:solidFill>
                <a:latin typeface="Arial" panose="020B0604020202020204" pitchFamily="34" charset="0"/>
                <a:cs typeface="Arial" panose="020B0604020202020204" pitchFamily="34" charset="0"/>
              </a:rPr>
              <a:t>Physical Protest</a:t>
            </a:r>
          </a:p>
        </p:txBody>
      </p:sp>
      <p:sp>
        <p:nvSpPr>
          <p:cNvPr id="2" name="TextBox 1">
            <a:extLst>
              <a:ext uri="{FF2B5EF4-FFF2-40B4-BE49-F238E27FC236}">
                <a16:creationId xmlns:a16="http://schemas.microsoft.com/office/drawing/2014/main" id="{A5E9E59E-E250-4C81-A4C5-E7BDCF8EB155}"/>
              </a:ext>
            </a:extLst>
          </p:cNvPr>
          <p:cNvSpPr txBox="1"/>
          <p:nvPr/>
        </p:nvSpPr>
        <p:spPr>
          <a:xfrm>
            <a:off x="8868552" y="3837690"/>
            <a:ext cx="1667896" cy="707886"/>
          </a:xfrm>
          <a:prstGeom prst="rect">
            <a:avLst/>
          </a:prstGeom>
          <a:noFill/>
        </p:spPr>
        <p:txBody>
          <a:bodyPr wrap="square" rtlCol="0">
            <a:spAutoFit/>
          </a:bodyPr>
          <a:lstStyle/>
          <a:p>
            <a:r>
              <a:rPr lang="en-CA" sz="2000" b="1" dirty="0">
                <a:solidFill>
                  <a:schemeClr val="tx1"/>
                </a:solidFill>
                <a:latin typeface="Arial" panose="020B0604020202020204" pitchFamily="34" charset="0"/>
                <a:cs typeface="Arial" panose="020B0604020202020204" pitchFamily="34" charset="0"/>
              </a:rPr>
              <a:t>Legislative change</a:t>
            </a:r>
          </a:p>
        </p:txBody>
      </p:sp>
      <p:pic>
        <p:nvPicPr>
          <p:cNvPr id="7" name="Picture 6" descr="Shape&#10;&#10;Description automatically generated with low confidence">
            <a:extLst>
              <a:ext uri="{FF2B5EF4-FFF2-40B4-BE49-F238E27FC236}">
                <a16:creationId xmlns:a16="http://schemas.microsoft.com/office/drawing/2014/main" id="{53CA346F-97FB-4C2F-B2B2-3022346F3B5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46059" y="3881110"/>
            <a:ext cx="589012" cy="589012"/>
          </a:xfrm>
          <a:prstGeom prst="rect">
            <a:avLst/>
          </a:prstGeom>
        </p:spPr>
      </p:pic>
      <p:sp>
        <p:nvSpPr>
          <p:cNvPr id="19" name="TextBox 18">
            <a:extLst>
              <a:ext uri="{FF2B5EF4-FFF2-40B4-BE49-F238E27FC236}">
                <a16:creationId xmlns:a16="http://schemas.microsoft.com/office/drawing/2014/main" id="{135CA2C0-2877-4441-BDE8-947E45F0A0F3}"/>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tx1"/>
                </a:solidFill>
                <a:latin typeface="Arial" panose="020B0604020202020204" pitchFamily="34" charset="0"/>
                <a:cs typeface="Arial" panose="020B0604020202020204" pitchFamily="34" charset="0"/>
              </a:rPr>
              <a:t>Hashtag a</a:t>
            </a:r>
            <a:r>
              <a:rPr lang="en-CA" sz="2000" b="1" dirty="0">
                <a:latin typeface="Arial" panose="020B0604020202020204" pitchFamily="34" charset="0"/>
                <a:cs typeface="Arial" panose="020B0604020202020204" pitchFamily="34" charset="0"/>
              </a:rPr>
              <a:t>ctivism</a:t>
            </a:r>
            <a:endParaRPr lang="en-CA" sz="2000" b="1" dirty="0">
              <a:solidFill>
                <a:schemeClr val="tx1"/>
              </a:solidFill>
              <a:latin typeface="Arial" panose="020B0604020202020204" pitchFamily="34" charset="0"/>
              <a:cs typeface="Arial" panose="020B0604020202020204" pitchFamily="34" charset="0"/>
            </a:endParaRPr>
          </a:p>
        </p:txBody>
      </p:sp>
      <p:sp>
        <p:nvSpPr>
          <p:cNvPr id="9" name="PB">
            <a:extLst>
              <a:ext uri="{FF2B5EF4-FFF2-40B4-BE49-F238E27FC236}">
                <a16:creationId xmlns:a16="http://schemas.microsoft.com/office/drawing/2014/main" id="{336158D9-5456-410B-9FB2-CE2C90652429}"/>
              </a:ext>
            </a:extLst>
          </p:cNvPr>
          <p:cNvSpPr/>
          <p:nvPr/>
        </p:nvSpPr>
        <p:spPr>
          <a:xfrm>
            <a:off x="0" y="6705600"/>
            <a:ext cx="2177143"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8589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8" name="Picture 67" descr="Icon&#10;&#10;Description automatically generated">
            <a:extLst>
              <a:ext uri="{FF2B5EF4-FFF2-40B4-BE49-F238E27FC236}">
                <a16:creationId xmlns:a16="http://schemas.microsoft.com/office/drawing/2014/main" id="{D0336572-A12D-4277-AFB1-2E1D85C2AF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277" y="2099000"/>
            <a:ext cx="413076" cy="413076"/>
          </a:xfrm>
          <a:prstGeom prst="rect">
            <a:avLst/>
          </a:prstGeom>
        </p:spPr>
      </p:pic>
      <p:pic>
        <p:nvPicPr>
          <p:cNvPr id="69" name="Picture 68" descr="Icon&#10;&#10;Description automatically generated">
            <a:extLst>
              <a:ext uri="{FF2B5EF4-FFF2-40B4-BE49-F238E27FC236}">
                <a16:creationId xmlns:a16="http://schemas.microsoft.com/office/drawing/2014/main" id="{C641CA3F-1E2B-4658-9CFC-D700B62D1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72791" y="3502098"/>
            <a:ext cx="413076" cy="413076"/>
          </a:xfrm>
          <a:prstGeom prst="rect">
            <a:avLst/>
          </a:prstGeom>
        </p:spPr>
      </p:pic>
      <p:pic>
        <p:nvPicPr>
          <p:cNvPr id="70" name="Picture 69" descr="Icon&#10;&#10;Description automatically generated">
            <a:extLst>
              <a:ext uri="{FF2B5EF4-FFF2-40B4-BE49-F238E27FC236}">
                <a16:creationId xmlns:a16="http://schemas.microsoft.com/office/drawing/2014/main" id="{0AFC16C8-1560-4BA3-9B7E-427A5BDD66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2167" y="3405056"/>
            <a:ext cx="413076" cy="413076"/>
          </a:xfrm>
          <a:prstGeom prst="rect">
            <a:avLst/>
          </a:prstGeom>
        </p:spPr>
      </p:pic>
      <p:pic>
        <p:nvPicPr>
          <p:cNvPr id="71" name="Picture 70" descr="Icon&#10;&#10;Description automatically generated">
            <a:extLst>
              <a:ext uri="{FF2B5EF4-FFF2-40B4-BE49-F238E27FC236}">
                <a16:creationId xmlns:a16="http://schemas.microsoft.com/office/drawing/2014/main" id="{0875A9E8-3EEB-467F-A7EC-9FB35B1E50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28403" y="2158607"/>
            <a:ext cx="413076" cy="413076"/>
          </a:xfrm>
          <a:prstGeom prst="rect">
            <a:avLst/>
          </a:prstGeom>
        </p:spPr>
      </p:pic>
      <p:pic>
        <p:nvPicPr>
          <p:cNvPr id="18" name="Picture 17" descr="A picture containing ax, vector graphics, tool&#10;&#10;Description automatically generated">
            <a:extLst>
              <a:ext uri="{FF2B5EF4-FFF2-40B4-BE49-F238E27FC236}">
                <a16:creationId xmlns:a16="http://schemas.microsoft.com/office/drawing/2014/main" id="{D740439E-AA57-48A6-B807-D593571B48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0B389876-208E-48B1-8932-41DDBDEA9E8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9437" y="3867171"/>
            <a:ext cx="589701" cy="589701"/>
          </a:xfrm>
          <a:prstGeom prst="rect">
            <a:avLst/>
          </a:prstGeom>
        </p:spPr>
      </p:pic>
      <p:sp>
        <p:nvSpPr>
          <p:cNvPr id="20" name="TextBox 19">
            <a:extLst>
              <a:ext uri="{FF2B5EF4-FFF2-40B4-BE49-F238E27FC236}">
                <a16:creationId xmlns:a16="http://schemas.microsoft.com/office/drawing/2014/main" id="{56BDE543-73E0-4590-B820-799BD9AEC587}"/>
              </a:ext>
            </a:extLst>
          </p:cNvPr>
          <p:cNvSpPr txBox="1"/>
          <p:nvPr/>
        </p:nvSpPr>
        <p:spPr>
          <a:xfrm>
            <a:off x="2516486" y="3808079"/>
            <a:ext cx="1245870" cy="707886"/>
          </a:xfrm>
          <a:prstGeom prst="rect">
            <a:avLst/>
          </a:prstGeom>
          <a:noFill/>
        </p:spPr>
        <p:txBody>
          <a:bodyPr wrap="square" rtlCol="0">
            <a:spAutoFit/>
          </a:bodyPr>
          <a:lstStyle/>
          <a:p>
            <a:r>
              <a:rPr lang="en-CA" sz="2000" b="1" dirty="0">
                <a:solidFill>
                  <a:schemeClr val="tx1"/>
                </a:solidFill>
                <a:latin typeface="Arial" panose="020B0604020202020204" pitchFamily="34" charset="0"/>
                <a:cs typeface="Arial" panose="020B0604020202020204" pitchFamily="34" charset="0"/>
              </a:rPr>
              <a:t>Physical Protest</a:t>
            </a:r>
          </a:p>
        </p:txBody>
      </p:sp>
      <p:sp>
        <p:nvSpPr>
          <p:cNvPr id="22" name="TextBox 21">
            <a:extLst>
              <a:ext uri="{FF2B5EF4-FFF2-40B4-BE49-F238E27FC236}">
                <a16:creationId xmlns:a16="http://schemas.microsoft.com/office/drawing/2014/main" id="{706E3C55-62F0-4166-B423-F2C20655BA3C}"/>
              </a:ext>
            </a:extLst>
          </p:cNvPr>
          <p:cNvSpPr txBox="1"/>
          <p:nvPr/>
        </p:nvSpPr>
        <p:spPr>
          <a:xfrm>
            <a:off x="8868552" y="3837690"/>
            <a:ext cx="1667896" cy="707886"/>
          </a:xfrm>
          <a:prstGeom prst="rect">
            <a:avLst/>
          </a:prstGeom>
          <a:noFill/>
        </p:spPr>
        <p:txBody>
          <a:bodyPr wrap="square" rtlCol="0">
            <a:spAutoFit/>
          </a:bodyPr>
          <a:lstStyle/>
          <a:p>
            <a:r>
              <a:rPr lang="en-CA" sz="2000" b="1" dirty="0">
                <a:solidFill>
                  <a:schemeClr val="tx1"/>
                </a:solidFill>
                <a:latin typeface="Arial" panose="020B0604020202020204" pitchFamily="34" charset="0"/>
                <a:cs typeface="Arial" panose="020B0604020202020204" pitchFamily="34" charset="0"/>
              </a:rPr>
              <a:t>Legislative change</a:t>
            </a:r>
          </a:p>
        </p:txBody>
      </p:sp>
      <p:pic>
        <p:nvPicPr>
          <p:cNvPr id="23" name="Picture 22" descr="Shape&#10;&#10;Description automatically generated with low confidence">
            <a:extLst>
              <a:ext uri="{FF2B5EF4-FFF2-40B4-BE49-F238E27FC236}">
                <a16:creationId xmlns:a16="http://schemas.microsoft.com/office/drawing/2014/main" id="{D99D2667-FB93-4D25-BEAE-20F2CB1F64B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46059" y="3881110"/>
            <a:ext cx="589012" cy="589012"/>
          </a:xfrm>
          <a:prstGeom prst="rect">
            <a:avLst/>
          </a:prstGeom>
        </p:spPr>
      </p:pic>
      <p:sp>
        <p:nvSpPr>
          <p:cNvPr id="24" name="TextBox 23">
            <a:extLst>
              <a:ext uri="{FF2B5EF4-FFF2-40B4-BE49-F238E27FC236}">
                <a16:creationId xmlns:a16="http://schemas.microsoft.com/office/drawing/2014/main" id="{B097C434-7009-4BC8-A97C-FABEA0C239DC}"/>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tx1"/>
                </a:solidFill>
                <a:latin typeface="Arial" panose="020B0604020202020204" pitchFamily="34" charset="0"/>
                <a:cs typeface="Arial" panose="020B0604020202020204" pitchFamily="34" charset="0"/>
              </a:rPr>
              <a:t>Hashtag a</a:t>
            </a:r>
            <a:r>
              <a:rPr lang="en-CA" sz="2000" b="1" dirty="0">
                <a:latin typeface="Arial" panose="020B0604020202020204" pitchFamily="34" charset="0"/>
                <a:cs typeface="Arial" panose="020B0604020202020204" pitchFamily="34" charset="0"/>
              </a:rPr>
              <a:t>ctivism</a:t>
            </a:r>
            <a:endParaRPr lang="en-CA" sz="2000" b="1" dirty="0">
              <a:solidFill>
                <a:schemeClr val="tx1"/>
              </a:solidFill>
              <a:latin typeface="Arial" panose="020B0604020202020204" pitchFamily="34" charset="0"/>
              <a:cs typeface="Arial" panose="020B0604020202020204" pitchFamily="34" charset="0"/>
            </a:endParaRPr>
          </a:p>
        </p:txBody>
      </p:sp>
      <p:sp>
        <p:nvSpPr>
          <p:cNvPr id="5" name="PB">
            <a:extLst>
              <a:ext uri="{FF2B5EF4-FFF2-40B4-BE49-F238E27FC236}">
                <a16:creationId xmlns:a16="http://schemas.microsoft.com/office/drawing/2014/main" id="{A0592363-FF20-4F9B-91C9-85FAF22314EF}"/>
              </a:ext>
            </a:extLst>
          </p:cNvPr>
          <p:cNvSpPr/>
          <p:nvPr/>
        </p:nvSpPr>
        <p:spPr>
          <a:xfrm>
            <a:off x="0" y="6705600"/>
            <a:ext cx="2394857"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289241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bg2">
                  <a:lumMod val="75000"/>
                </a:schemeClr>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bg2">
                  <a:lumMod val="75000"/>
                </a:schemeClr>
              </a:solidFill>
              <a:latin typeface="Arial" panose="020B0604020202020204" pitchFamily="34" charset="0"/>
              <a:cs typeface="Arial" panose="020B0604020202020204" pitchFamily="34" charset="0"/>
            </a:endParaRP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bg2">
                  <a:lumMod val="75000"/>
                </a:schemeClr>
              </a:solidFill>
              <a:latin typeface="Arial" panose="020B0604020202020204" pitchFamily="34" charset="0"/>
              <a:cs typeface="Arial" panose="020B0604020202020204" pitchFamily="34" charset="0"/>
            </a:endParaRP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pic>
        <p:nvPicPr>
          <p:cNvPr id="68" name="Picture 67" descr="Icon&#10;&#10;Description automatically generated">
            <a:extLst>
              <a:ext uri="{FF2B5EF4-FFF2-40B4-BE49-F238E27FC236}">
                <a16:creationId xmlns:a16="http://schemas.microsoft.com/office/drawing/2014/main" id="{D0336572-A12D-4277-AFB1-2E1D85C2AFF3}"/>
              </a:ext>
            </a:extLst>
          </p:cNvPr>
          <p:cNvPicPr>
            <a:picLocks noChangeAspect="1"/>
          </p:cNvPicPr>
          <p:nvPr/>
        </p:nvPicPr>
        <p:blipFill>
          <a:blip r:embed="rId3">
            <a:alphaModFix amt="27000"/>
            <a:extLst>
              <a:ext uri="{28A0092B-C50C-407E-A947-70E740481C1C}">
                <a14:useLocalDpi xmlns:a14="http://schemas.microsoft.com/office/drawing/2010/main" val="0"/>
              </a:ext>
            </a:extLst>
          </a:blip>
          <a:stretch>
            <a:fillRect/>
          </a:stretch>
        </p:blipFill>
        <p:spPr>
          <a:xfrm>
            <a:off x="7916277" y="2099000"/>
            <a:ext cx="413076" cy="413076"/>
          </a:xfrm>
          <a:prstGeom prst="rect">
            <a:avLst/>
          </a:prstGeom>
        </p:spPr>
      </p:pic>
      <p:pic>
        <p:nvPicPr>
          <p:cNvPr id="69" name="Picture 68" descr="Icon&#10;&#10;Description automatically generated">
            <a:extLst>
              <a:ext uri="{FF2B5EF4-FFF2-40B4-BE49-F238E27FC236}">
                <a16:creationId xmlns:a16="http://schemas.microsoft.com/office/drawing/2014/main" id="{C641CA3F-1E2B-4658-9CFC-D700B62D1D66}"/>
              </a:ext>
            </a:extLst>
          </p:cNvPr>
          <p:cNvPicPr>
            <a:picLocks noChangeAspect="1"/>
          </p:cNvPicPr>
          <p:nvPr/>
        </p:nvPicPr>
        <p:blipFill>
          <a:blip r:embed="rId3">
            <a:alphaModFix amt="27000"/>
            <a:extLst>
              <a:ext uri="{28A0092B-C50C-407E-A947-70E740481C1C}">
                <a14:useLocalDpi xmlns:a14="http://schemas.microsoft.com/office/drawing/2010/main" val="0"/>
              </a:ext>
            </a:extLst>
          </a:blip>
          <a:stretch>
            <a:fillRect/>
          </a:stretch>
        </p:blipFill>
        <p:spPr>
          <a:xfrm>
            <a:off x="7272791" y="3502098"/>
            <a:ext cx="413076" cy="413076"/>
          </a:xfrm>
          <a:prstGeom prst="rect">
            <a:avLst/>
          </a:prstGeom>
        </p:spPr>
      </p:pic>
      <p:pic>
        <p:nvPicPr>
          <p:cNvPr id="70" name="Picture 69" descr="Icon&#10;&#10;Description automatically generated">
            <a:extLst>
              <a:ext uri="{FF2B5EF4-FFF2-40B4-BE49-F238E27FC236}">
                <a16:creationId xmlns:a16="http://schemas.microsoft.com/office/drawing/2014/main" id="{0AFC16C8-1560-4BA3-9B7E-427A5BDD661F}"/>
              </a:ext>
            </a:extLst>
          </p:cNvPr>
          <p:cNvPicPr>
            <a:picLocks noChangeAspect="1"/>
          </p:cNvPicPr>
          <p:nvPr/>
        </p:nvPicPr>
        <p:blipFill>
          <a:blip r:embed="rId3">
            <a:alphaModFix amt="27000"/>
            <a:extLst>
              <a:ext uri="{28A0092B-C50C-407E-A947-70E740481C1C}">
                <a14:useLocalDpi xmlns:a14="http://schemas.microsoft.com/office/drawing/2010/main" val="0"/>
              </a:ext>
            </a:extLst>
          </a:blip>
          <a:stretch>
            <a:fillRect/>
          </a:stretch>
        </p:blipFill>
        <p:spPr>
          <a:xfrm>
            <a:off x="4432167" y="3405056"/>
            <a:ext cx="413076" cy="413076"/>
          </a:xfrm>
          <a:prstGeom prst="rect">
            <a:avLst/>
          </a:prstGeom>
        </p:spPr>
      </p:pic>
      <p:pic>
        <p:nvPicPr>
          <p:cNvPr id="71" name="Picture 70" descr="Icon&#10;&#10;Description automatically generated">
            <a:extLst>
              <a:ext uri="{FF2B5EF4-FFF2-40B4-BE49-F238E27FC236}">
                <a16:creationId xmlns:a16="http://schemas.microsoft.com/office/drawing/2014/main" id="{0875A9E8-3EEB-467F-A7EC-9FB35B1E504D}"/>
              </a:ext>
            </a:extLst>
          </p:cNvPr>
          <p:cNvPicPr>
            <a:picLocks noChangeAspect="1"/>
          </p:cNvPicPr>
          <p:nvPr/>
        </p:nvPicPr>
        <p:blipFill>
          <a:blip r:embed="rId3">
            <a:alphaModFix amt="27000"/>
            <a:extLst>
              <a:ext uri="{28A0092B-C50C-407E-A947-70E740481C1C}">
                <a14:useLocalDpi xmlns:a14="http://schemas.microsoft.com/office/drawing/2010/main" val="0"/>
              </a:ext>
            </a:extLst>
          </a:blip>
          <a:stretch>
            <a:fillRect/>
          </a:stretch>
        </p:blipFill>
        <p:spPr>
          <a:xfrm>
            <a:off x="3628403" y="2158607"/>
            <a:ext cx="413076" cy="413076"/>
          </a:xfrm>
          <a:prstGeom prst="rect">
            <a:avLst/>
          </a:prstGeom>
        </p:spPr>
      </p:pic>
      <p:sp>
        <p:nvSpPr>
          <p:cNvPr id="19" name="TextBox 18">
            <a:extLst>
              <a:ext uri="{FF2B5EF4-FFF2-40B4-BE49-F238E27FC236}">
                <a16:creationId xmlns:a16="http://schemas.microsoft.com/office/drawing/2014/main" id="{57371105-7E7A-496C-9D68-E39AD2A4D395}"/>
              </a:ext>
            </a:extLst>
          </p:cNvPr>
          <p:cNvSpPr txBox="1"/>
          <p:nvPr/>
        </p:nvSpPr>
        <p:spPr>
          <a:xfrm>
            <a:off x="3048000" y="5006630"/>
            <a:ext cx="6096000" cy="369332"/>
          </a:xfrm>
          <a:prstGeom prst="rect">
            <a:avLst/>
          </a:prstGeom>
          <a:noFill/>
        </p:spPr>
        <p:txBody>
          <a:bodyPr wrap="square">
            <a:spAutoFit/>
          </a:bodyPr>
          <a:lstStyle/>
          <a:p>
            <a:pPr algn="ctr"/>
            <a:r>
              <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social media data</a:t>
            </a:r>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3DE01BB-A8B4-4AB4-92B2-45DDB31AE006}"/>
              </a:ext>
            </a:extLst>
          </p:cNvPr>
          <p:cNvSpPr txBox="1"/>
          <p:nvPr/>
        </p:nvSpPr>
        <p:spPr>
          <a:xfrm>
            <a:off x="2525769" y="5896802"/>
            <a:ext cx="6906215" cy="369332"/>
          </a:xfrm>
          <a:prstGeom prst="rect">
            <a:avLst/>
          </a:prstGeom>
          <a:noFill/>
        </p:spPr>
        <p:txBody>
          <a:bodyPr wrap="square">
            <a:spAutoFit/>
          </a:bodyPr>
          <a:lstStyle/>
          <a:p>
            <a:pPr algn="ctr"/>
            <a:r>
              <a:rPr lang="en-CA" b="1" dirty="0">
                <a:solidFill>
                  <a:schemeClr val="bg2">
                    <a:lumMod val="25000"/>
                  </a:schemeClr>
                </a:solidFill>
                <a:latin typeface="Arial" panose="020B0604020202020204" pitchFamily="34" charset="0"/>
                <a:cs typeface="Arial" panose="020B0604020202020204" pitchFamily="34" charset="0"/>
              </a:rPr>
              <a:t>relationship</a:t>
            </a:r>
            <a:r>
              <a:rPr lang="en-CA" dirty="0">
                <a:solidFill>
                  <a:schemeClr val="bg2">
                    <a:lumMod val="25000"/>
                  </a:schemeClr>
                </a:solidFill>
                <a:latin typeface="Arial" panose="020B0604020202020204" pitchFamily="34" charset="0"/>
                <a:cs typeface="Arial" panose="020B0604020202020204" pitchFamily="34" charset="0"/>
              </a:rPr>
              <a:t> between </a:t>
            </a:r>
            <a:r>
              <a:rPr lang="en-CA" b="1" dirty="0">
                <a:solidFill>
                  <a:schemeClr val="bg2">
                    <a:lumMod val="25000"/>
                  </a:schemeClr>
                </a:solidFill>
                <a:latin typeface="Arial" panose="020B0604020202020204" pitchFamily="34" charset="0"/>
                <a:cs typeface="Arial" panose="020B0604020202020204" pitchFamily="34" charset="0"/>
              </a:rPr>
              <a:t>hashtag activism </a:t>
            </a:r>
            <a:r>
              <a:rPr lang="en-CA" dirty="0">
                <a:solidFill>
                  <a:schemeClr val="bg2">
                    <a:lumMod val="25000"/>
                  </a:schemeClr>
                </a:solidFill>
                <a:latin typeface="Arial" panose="020B0604020202020204" pitchFamily="34" charset="0"/>
                <a:cs typeface="Arial" panose="020B0604020202020204" pitchFamily="34" charset="0"/>
              </a:rPr>
              <a:t>and </a:t>
            </a:r>
            <a:r>
              <a:rPr lang="en-CA" b="1" dirty="0">
                <a:solidFill>
                  <a:schemeClr val="bg2">
                    <a:lumMod val="25000"/>
                  </a:schemeClr>
                </a:solidFill>
                <a:latin typeface="Arial" panose="020B0604020202020204" pitchFamily="34" charset="0"/>
                <a:cs typeface="Arial" panose="020B0604020202020204" pitchFamily="34" charset="0"/>
              </a:rPr>
              <a:t>political processes</a:t>
            </a:r>
            <a:endParaRPr lang="en-CA" b="1" dirty="0"/>
          </a:p>
        </p:txBody>
      </p:sp>
      <p:cxnSp>
        <p:nvCxnSpPr>
          <p:cNvPr id="22" name="Connector: Curved 21">
            <a:extLst>
              <a:ext uri="{FF2B5EF4-FFF2-40B4-BE49-F238E27FC236}">
                <a16:creationId xmlns:a16="http://schemas.microsoft.com/office/drawing/2014/main" id="{ABBFF9CE-EFC9-45BE-8E30-2799AB873598}"/>
              </a:ext>
            </a:extLst>
          </p:cNvPr>
          <p:cNvCxnSpPr>
            <a:cxnSpLocks/>
          </p:cNvCxnSpPr>
          <p:nvPr/>
        </p:nvCxnSpPr>
        <p:spPr>
          <a:xfrm rot="16200000" flipH="1">
            <a:off x="5692805" y="5636382"/>
            <a:ext cx="572143"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23" name="Picture 22" descr="A picture containing ax, vector graphics, tool&#10;&#10;Description automatically generated">
            <a:extLst>
              <a:ext uri="{FF2B5EF4-FFF2-40B4-BE49-F238E27FC236}">
                <a16:creationId xmlns:a16="http://schemas.microsoft.com/office/drawing/2014/main" id="{A4E8AF18-1451-4976-9969-79A5520E04CB}"/>
              </a:ext>
            </a:extLst>
          </p:cNvPr>
          <p:cNvPicPr>
            <a:picLocks noChangeAspect="1"/>
          </p:cNvPicPr>
          <p:nvPr/>
        </p:nvPicPr>
        <p:blipFill>
          <a:blip r:embed="rId4">
            <a:alphaModFix amt="24000"/>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pic>
        <p:nvPicPr>
          <p:cNvPr id="24" name="Picture 23" descr="Shape&#10;&#10;Description automatically generated with low confidence">
            <a:extLst>
              <a:ext uri="{FF2B5EF4-FFF2-40B4-BE49-F238E27FC236}">
                <a16:creationId xmlns:a16="http://schemas.microsoft.com/office/drawing/2014/main" id="{FC875C12-8DF3-4B76-93F4-DD4D020A4AAF}"/>
              </a:ext>
            </a:extLst>
          </p:cNvPr>
          <p:cNvPicPr>
            <a:picLocks noChangeAspect="1"/>
          </p:cNvPicPr>
          <p:nvPr/>
        </p:nvPicPr>
        <p:blipFill>
          <a:blip r:embed="rId5">
            <a:alphaModFix amt="24000"/>
            <a:extLst>
              <a:ext uri="{28A0092B-C50C-407E-A947-70E740481C1C}">
                <a14:useLocalDpi xmlns:a14="http://schemas.microsoft.com/office/drawing/2010/main" val="0"/>
              </a:ext>
            </a:extLst>
          </a:blip>
          <a:stretch>
            <a:fillRect/>
          </a:stretch>
        </p:blipFill>
        <p:spPr>
          <a:xfrm>
            <a:off x="1899437" y="3867171"/>
            <a:ext cx="589701" cy="589701"/>
          </a:xfrm>
          <a:prstGeom prst="rect">
            <a:avLst/>
          </a:prstGeom>
        </p:spPr>
      </p:pic>
      <p:sp>
        <p:nvSpPr>
          <p:cNvPr id="25" name="TextBox 24">
            <a:extLst>
              <a:ext uri="{FF2B5EF4-FFF2-40B4-BE49-F238E27FC236}">
                <a16:creationId xmlns:a16="http://schemas.microsoft.com/office/drawing/2014/main" id="{8B653F5B-ABFC-4D9C-803B-E67A4D31B72E}"/>
              </a:ext>
            </a:extLst>
          </p:cNvPr>
          <p:cNvSpPr txBox="1"/>
          <p:nvPr/>
        </p:nvSpPr>
        <p:spPr>
          <a:xfrm>
            <a:off x="2516486" y="3808079"/>
            <a:ext cx="1245870" cy="707886"/>
          </a:xfrm>
          <a:prstGeom prst="rect">
            <a:avLst/>
          </a:prstGeom>
          <a:noFill/>
        </p:spPr>
        <p:txBody>
          <a:bodyPr wrap="square" rtlCol="0">
            <a:spAutoFit/>
          </a:bodyPr>
          <a:lstStyle/>
          <a:p>
            <a:r>
              <a:rPr lang="en-CA" sz="2000" b="1" dirty="0">
                <a:solidFill>
                  <a:schemeClr val="bg2">
                    <a:lumMod val="75000"/>
                  </a:schemeClr>
                </a:solidFill>
                <a:latin typeface="Arial" panose="020B0604020202020204" pitchFamily="34" charset="0"/>
                <a:cs typeface="Arial" panose="020B0604020202020204" pitchFamily="34" charset="0"/>
              </a:rPr>
              <a:t>Physical Protest</a:t>
            </a:r>
          </a:p>
        </p:txBody>
      </p:sp>
      <p:sp>
        <p:nvSpPr>
          <p:cNvPr id="30" name="TextBox 29">
            <a:extLst>
              <a:ext uri="{FF2B5EF4-FFF2-40B4-BE49-F238E27FC236}">
                <a16:creationId xmlns:a16="http://schemas.microsoft.com/office/drawing/2014/main" id="{5DFF2CBA-D57F-477D-BC8F-9FDBD82513F9}"/>
              </a:ext>
            </a:extLst>
          </p:cNvPr>
          <p:cNvSpPr txBox="1"/>
          <p:nvPr/>
        </p:nvSpPr>
        <p:spPr>
          <a:xfrm>
            <a:off x="8868552" y="3837690"/>
            <a:ext cx="1667896" cy="707886"/>
          </a:xfrm>
          <a:prstGeom prst="rect">
            <a:avLst/>
          </a:prstGeom>
          <a:noFill/>
        </p:spPr>
        <p:txBody>
          <a:bodyPr wrap="square" rtlCol="0">
            <a:spAutoFit/>
          </a:bodyPr>
          <a:lstStyle/>
          <a:p>
            <a:r>
              <a:rPr lang="en-CA" sz="2000" b="1" dirty="0">
                <a:solidFill>
                  <a:schemeClr val="bg2">
                    <a:lumMod val="75000"/>
                  </a:schemeClr>
                </a:solidFill>
                <a:latin typeface="Arial" panose="020B0604020202020204" pitchFamily="34" charset="0"/>
                <a:cs typeface="Arial" panose="020B0604020202020204" pitchFamily="34" charset="0"/>
              </a:rPr>
              <a:t>Legislative change</a:t>
            </a:r>
          </a:p>
        </p:txBody>
      </p:sp>
      <p:pic>
        <p:nvPicPr>
          <p:cNvPr id="31" name="Picture 30" descr="Shape&#10;&#10;Description automatically generated with low confidence">
            <a:extLst>
              <a:ext uri="{FF2B5EF4-FFF2-40B4-BE49-F238E27FC236}">
                <a16:creationId xmlns:a16="http://schemas.microsoft.com/office/drawing/2014/main" id="{89CD423C-1C27-40E5-927C-824A553DA65B}"/>
              </a:ext>
            </a:extLst>
          </p:cNvPr>
          <p:cNvPicPr>
            <a:picLocks noChangeAspect="1"/>
          </p:cNvPicPr>
          <p:nvPr/>
        </p:nvPicPr>
        <p:blipFill>
          <a:blip r:embed="rId6">
            <a:alphaModFix amt="24000"/>
            <a:extLst>
              <a:ext uri="{28A0092B-C50C-407E-A947-70E740481C1C}">
                <a14:useLocalDpi xmlns:a14="http://schemas.microsoft.com/office/drawing/2010/main" val="0"/>
              </a:ext>
            </a:extLst>
          </a:blip>
          <a:stretch>
            <a:fillRect/>
          </a:stretch>
        </p:blipFill>
        <p:spPr>
          <a:xfrm>
            <a:off x="8346059" y="3881110"/>
            <a:ext cx="589012" cy="589012"/>
          </a:xfrm>
          <a:prstGeom prst="rect">
            <a:avLst/>
          </a:prstGeom>
        </p:spPr>
      </p:pic>
      <p:sp>
        <p:nvSpPr>
          <p:cNvPr id="32" name="TextBox 31">
            <a:extLst>
              <a:ext uri="{FF2B5EF4-FFF2-40B4-BE49-F238E27FC236}">
                <a16:creationId xmlns:a16="http://schemas.microsoft.com/office/drawing/2014/main" id="{1B2675F6-C236-453A-86F4-5301DA58A7B5}"/>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bg1">
                    <a:lumMod val="75000"/>
                  </a:schemeClr>
                </a:solidFill>
                <a:latin typeface="Arial" panose="020B0604020202020204" pitchFamily="34" charset="0"/>
                <a:cs typeface="Arial" panose="020B0604020202020204" pitchFamily="34" charset="0"/>
              </a:rPr>
              <a:t>Hashtag activism</a:t>
            </a:r>
          </a:p>
        </p:txBody>
      </p:sp>
      <p:sp>
        <p:nvSpPr>
          <p:cNvPr id="5" name="PB">
            <a:extLst>
              <a:ext uri="{FF2B5EF4-FFF2-40B4-BE49-F238E27FC236}">
                <a16:creationId xmlns:a16="http://schemas.microsoft.com/office/drawing/2014/main" id="{77C5AA82-3D27-40A7-A7EF-69F742CFAA9A}"/>
              </a:ext>
            </a:extLst>
          </p:cNvPr>
          <p:cNvSpPr/>
          <p:nvPr/>
        </p:nvSpPr>
        <p:spPr>
          <a:xfrm>
            <a:off x="0" y="6705600"/>
            <a:ext cx="2612571"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701680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70768" y="2459504"/>
            <a:ext cx="3642220" cy="1938992"/>
          </a:xfrm>
          <a:prstGeom prst="rect">
            <a:avLst/>
          </a:prstGeom>
          <a:noFill/>
        </p:spPr>
        <p:txBody>
          <a:bodyPr wrap="square" rtlCol="0">
            <a:spAutoFit/>
          </a:bodyPr>
          <a:lstStyle/>
          <a:p>
            <a:r>
              <a:rPr lang="en-CA" sz="2400" b="0" i="0" dirty="0">
                <a:effectLst/>
                <a:latin typeface="Arial" panose="020B0604020202020204" pitchFamily="34" charset="0"/>
              </a:rPr>
              <a:t>What are the </a:t>
            </a:r>
            <a:r>
              <a:rPr lang="en-CA" sz="2400" b="1" i="0" dirty="0">
                <a:effectLst/>
                <a:latin typeface="Arial" panose="020B0604020202020204" pitchFamily="34" charset="0"/>
              </a:rPr>
              <a:t>political impacts </a:t>
            </a:r>
            <a:r>
              <a:rPr lang="en-CA" sz="2400" b="0" i="0" dirty="0">
                <a:effectLst/>
                <a:latin typeface="Arial" panose="020B0604020202020204" pitchFamily="34" charset="0"/>
              </a:rPr>
              <a:t>of location-based </a:t>
            </a:r>
            <a:r>
              <a:rPr lang="en-CA" sz="2400" b="1" i="0" dirty="0">
                <a:effectLst/>
                <a:latin typeface="Arial" panose="020B0604020202020204" pitchFamily="34" charset="0"/>
              </a:rPr>
              <a:t>hashtag activism </a:t>
            </a:r>
            <a:r>
              <a:rPr lang="en-CA" sz="2400" b="0" i="0" dirty="0">
                <a:effectLst/>
                <a:latin typeface="Arial" panose="020B0604020202020204" pitchFamily="34" charset="0"/>
              </a:rPr>
              <a:t>during and after </a:t>
            </a:r>
            <a:r>
              <a:rPr lang="en-CA" sz="2400" b="1" i="0" dirty="0">
                <a:effectLst/>
                <a:latin typeface="Arial" panose="020B0604020202020204" pitchFamily="34" charset="0"/>
              </a:rPr>
              <a:t>social movements</a:t>
            </a:r>
            <a:r>
              <a:rPr lang="en-CA" sz="2400" b="0" i="0" dirty="0">
                <a:effectLst/>
                <a:latin typeface="Arial" panose="020B0604020202020204" pitchFamily="34" charset="0"/>
              </a:rPr>
              <a:t>?</a:t>
            </a:r>
            <a:endParaRPr lang="en-CA" sz="2400" dirty="0">
              <a:solidFill>
                <a:schemeClr val="bg2">
                  <a:lumMod val="25000"/>
                </a:schemeClr>
              </a:solidFill>
              <a:latin typeface="Arial" panose="020B0604020202020204" pitchFamily="34" charset="0"/>
              <a:cs typeface="Arial" panose="020B0604020202020204" pitchFamily="34" charset="0"/>
            </a:endParaRP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Question(s)</a:t>
            </a:r>
          </a:p>
        </p:txBody>
      </p:sp>
      <p:sp>
        <p:nvSpPr>
          <p:cNvPr id="3" name="PB">
            <a:extLst>
              <a:ext uri="{FF2B5EF4-FFF2-40B4-BE49-F238E27FC236}">
                <a16:creationId xmlns:a16="http://schemas.microsoft.com/office/drawing/2014/main" id="{23A47238-3812-4D85-A702-16A1EC2DD8A1}"/>
              </a:ext>
            </a:extLst>
          </p:cNvPr>
          <p:cNvSpPr/>
          <p:nvPr/>
        </p:nvSpPr>
        <p:spPr>
          <a:xfrm>
            <a:off x="0" y="6705600"/>
            <a:ext cx="2830286"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739138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C44B9889-7A00-4009-BD81-57DEC622AFAE}"/>
              </a:ext>
            </a:extLst>
          </p:cNvPr>
          <p:cNvSpPr/>
          <p:nvPr/>
        </p:nvSpPr>
        <p:spPr>
          <a:xfrm>
            <a:off x="8076824" y="1458097"/>
            <a:ext cx="3075148" cy="19709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Rectangle 21">
            <a:extLst>
              <a:ext uri="{FF2B5EF4-FFF2-40B4-BE49-F238E27FC236}">
                <a16:creationId xmlns:a16="http://schemas.microsoft.com/office/drawing/2014/main" id="{CDAC593C-1D73-4F42-8BC2-D551CE80DE22}"/>
              </a:ext>
            </a:extLst>
          </p:cNvPr>
          <p:cNvSpPr/>
          <p:nvPr/>
        </p:nvSpPr>
        <p:spPr>
          <a:xfrm>
            <a:off x="8076825" y="3760824"/>
            <a:ext cx="3075148" cy="1970903"/>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Question(s)</a:t>
            </a:r>
          </a:p>
        </p:txBody>
      </p:sp>
      <p:sp>
        <p:nvSpPr>
          <p:cNvPr id="8" name="TextBox 7">
            <a:extLst>
              <a:ext uri="{FF2B5EF4-FFF2-40B4-BE49-F238E27FC236}">
                <a16:creationId xmlns:a16="http://schemas.microsoft.com/office/drawing/2014/main" id="{9CBDF88A-9B35-4E6B-A17D-F24B91308638}"/>
              </a:ext>
            </a:extLst>
          </p:cNvPr>
          <p:cNvSpPr txBox="1"/>
          <p:nvPr/>
        </p:nvSpPr>
        <p:spPr>
          <a:xfrm>
            <a:off x="8322625" y="1490008"/>
            <a:ext cx="2588391" cy="1938992"/>
          </a:xfrm>
          <a:prstGeom prst="rect">
            <a:avLst/>
          </a:prstGeom>
          <a:noFill/>
          <a:ln w="19050">
            <a:noFill/>
          </a:ln>
        </p:spPr>
        <p:txBody>
          <a:bodyPr wrap="square" rtlCol="0">
            <a:spAutoFit/>
          </a:bodyPr>
          <a:lstStyle/>
          <a:p>
            <a:r>
              <a:rPr lang="en-CA" sz="2000" b="1" dirty="0">
                <a:solidFill>
                  <a:schemeClr val="bg1">
                    <a:lumMod val="95000"/>
                  </a:schemeClr>
                </a:solidFill>
                <a:latin typeface="Arial" panose="020B0604020202020204" pitchFamily="34" charset="0"/>
                <a:cs typeface="Arial" panose="020B0604020202020204" pitchFamily="34" charset="0"/>
              </a:rPr>
              <a:t>SQ1. </a:t>
            </a:r>
            <a:r>
              <a:rPr lang="en-CA" sz="2000" b="0" i="0" dirty="0">
                <a:solidFill>
                  <a:schemeClr val="bg1">
                    <a:lumMod val="95000"/>
                  </a:schemeClr>
                </a:solidFill>
                <a:effectLst/>
                <a:latin typeface="Arial" panose="020B0604020202020204" pitchFamily="34" charset="0"/>
              </a:rPr>
              <a:t>What is the relationship between location-based hashtag activism and </a:t>
            </a:r>
            <a:r>
              <a:rPr lang="en-CA" sz="2000" b="1" i="0" dirty="0">
                <a:solidFill>
                  <a:schemeClr val="bg1">
                    <a:lumMod val="95000"/>
                  </a:schemeClr>
                </a:solidFill>
                <a:effectLst/>
                <a:latin typeface="Arial" panose="020B0604020202020204" pitchFamily="34" charset="0"/>
              </a:rPr>
              <a:t>physical protest activity</a:t>
            </a:r>
            <a:r>
              <a:rPr lang="en-CA" sz="2000" dirty="0">
                <a:solidFill>
                  <a:schemeClr val="bg1">
                    <a:lumMod val="95000"/>
                  </a:schemeClr>
                </a:solidFill>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AD091D1E-D433-4B52-A9D7-7873C95D78C5}"/>
              </a:ext>
            </a:extLst>
          </p:cNvPr>
          <p:cNvSpPr txBox="1"/>
          <p:nvPr/>
        </p:nvSpPr>
        <p:spPr>
          <a:xfrm>
            <a:off x="8322625" y="3930667"/>
            <a:ext cx="2588391" cy="1631216"/>
          </a:xfrm>
          <a:prstGeom prst="rect">
            <a:avLst/>
          </a:prstGeom>
          <a:noFill/>
        </p:spPr>
        <p:txBody>
          <a:bodyPr wrap="square" rtlCol="0">
            <a:spAutoFit/>
          </a:bodyPr>
          <a:lstStyle/>
          <a:p>
            <a:r>
              <a:rPr lang="en-CA" sz="2000" b="1" dirty="0">
                <a:solidFill>
                  <a:schemeClr val="bg1">
                    <a:lumMod val="95000"/>
                  </a:schemeClr>
                </a:solidFill>
                <a:latin typeface="Arial" panose="020B0604020202020204" pitchFamily="34" charset="0"/>
                <a:cs typeface="Arial" panose="020B0604020202020204" pitchFamily="34" charset="0"/>
              </a:rPr>
              <a:t>SQ2. </a:t>
            </a:r>
            <a:r>
              <a:rPr lang="en-CA" sz="2000" b="0" i="0" dirty="0">
                <a:solidFill>
                  <a:schemeClr val="bg1">
                    <a:lumMod val="95000"/>
                  </a:schemeClr>
                </a:solidFill>
                <a:effectLst/>
                <a:latin typeface="Arial" panose="020B0604020202020204" pitchFamily="34" charset="0"/>
              </a:rPr>
              <a:t>What is the relationship between location-based hashtag activism and </a:t>
            </a:r>
            <a:r>
              <a:rPr lang="en-CA" sz="2000" b="1" i="0" dirty="0">
                <a:solidFill>
                  <a:schemeClr val="bg1">
                    <a:lumMod val="95000"/>
                  </a:schemeClr>
                </a:solidFill>
                <a:effectLst/>
                <a:latin typeface="Arial" panose="020B0604020202020204" pitchFamily="34" charset="0"/>
              </a:rPr>
              <a:t>legislative action</a:t>
            </a:r>
            <a:r>
              <a:rPr lang="en-CA" sz="2000" dirty="0">
                <a:solidFill>
                  <a:schemeClr val="bg1">
                    <a:lumMod val="95000"/>
                  </a:schemeClr>
                </a:solidFill>
                <a:latin typeface="Arial" panose="020B0604020202020204" pitchFamily="34" charset="0"/>
                <a:cs typeface="Arial" panose="020B0604020202020204" pitchFamily="34" charset="0"/>
              </a:rPr>
              <a:t>?</a:t>
            </a:r>
          </a:p>
        </p:txBody>
      </p:sp>
      <p:sp>
        <p:nvSpPr>
          <p:cNvPr id="10" name="TextBox 9">
            <a:extLst>
              <a:ext uri="{FF2B5EF4-FFF2-40B4-BE49-F238E27FC236}">
                <a16:creationId xmlns:a16="http://schemas.microsoft.com/office/drawing/2014/main" id="{BBEDF317-F4E9-42EF-A974-723D63911DEC}"/>
              </a:ext>
            </a:extLst>
          </p:cNvPr>
          <p:cNvSpPr txBox="1"/>
          <p:nvPr/>
        </p:nvSpPr>
        <p:spPr>
          <a:xfrm>
            <a:off x="170768" y="2459504"/>
            <a:ext cx="3642220" cy="1938992"/>
          </a:xfrm>
          <a:prstGeom prst="rect">
            <a:avLst/>
          </a:prstGeom>
          <a:noFill/>
        </p:spPr>
        <p:txBody>
          <a:bodyPr wrap="square" rtlCol="0">
            <a:spAutoFit/>
          </a:bodyPr>
          <a:lstStyle/>
          <a:p>
            <a:r>
              <a:rPr lang="en-CA" sz="2400" b="0" i="0" dirty="0">
                <a:effectLst/>
                <a:latin typeface="Arial" panose="020B0604020202020204" pitchFamily="34" charset="0"/>
              </a:rPr>
              <a:t>What are the </a:t>
            </a:r>
            <a:r>
              <a:rPr lang="en-CA" sz="2400" b="1" i="0" dirty="0">
                <a:effectLst/>
                <a:latin typeface="Arial" panose="020B0604020202020204" pitchFamily="34" charset="0"/>
              </a:rPr>
              <a:t>political impacts </a:t>
            </a:r>
            <a:r>
              <a:rPr lang="en-CA" sz="2400" b="0" i="0" dirty="0">
                <a:effectLst/>
                <a:latin typeface="Arial" panose="020B0604020202020204" pitchFamily="34" charset="0"/>
              </a:rPr>
              <a:t>of location-based </a:t>
            </a:r>
            <a:r>
              <a:rPr lang="en-CA" sz="2400" b="1" i="0" dirty="0">
                <a:effectLst/>
                <a:latin typeface="Arial" panose="020B0604020202020204" pitchFamily="34" charset="0"/>
              </a:rPr>
              <a:t>hashtag activism </a:t>
            </a:r>
            <a:r>
              <a:rPr lang="en-CA" sz="2400" b="0" i="0" dirty="0">
                <a:effectLst/>
                <a:latin typeface="Arial" panose="020B0604020202020204" pitchFamily="34" charset="0"/>
              </a:rPr>
              <a:t>during and after </a:t>
            </a:r>
            <a:r>
              <a:rPr lang="en-CA" sz="2400" b="1" i="0" dirty="0">
                <a:effectLst/>
                <a:latin typeface="Arial" panose="020B0604020202020204" pitchFamily="34" charset="0"/>
              </a:rPr>
              <a:t>social movements</a:t>
            </a:r>
            <a:r>
              <a:rPr lang="en-CA" sz="2400" b="0" i="0" dirty="0">
                <a:effectLst/>
                <a:latin typeface="Arial" panose="020B0604020202020204" pitchFamily="34" charset="0"/>
              </a:rPr>
              <a:t>?</a:t>
            </a:r>
            <a:endParaRPr lang="en-CA" sz="2400" dirty="0">
              <a:solidFill>
                <a:schemeClr val="bg2">
                  <a:lumMod val="25000"/>
                </a:schemeClr>
              </a:solidFill>
              <a:latin typeface="Arial" panose="020B0604020202020204" pitchFamily="34" charset="0"/>
              <a:cs typeface="Arial" panose="020B0604020202020204" pitchFamily="34" charset="0"/>
            </a:endParaRPr>
          </a:p>
        </p:txBody>
      </p:sp>
      <p:cxnSp>
        <p:nvCxnSpPr>
          <p:cNvPr id="15" name="Connector: Curved 14">
            <a:extLst>
              <a:ext uri="{FF2B5EF4-FFF2-40B4-BE49-F238E27FC236}">
                <a16:creationId xmlns:a16="http://schemas.microsoft.com/office/drawing/2014/main" id="{07876B03-A0C0-4D87-90A4-F1E2F97C4D44}"/>
              </a:ext>
            </a:extLst>
          </p:cNvPr>
          <p:cNvCxnSpPr>
            <a:cxnSpLocks/>
            <a:stCxn id="10" idx="3"/>
          </p:cNvCxnSpPr>
          <p:nvPr/>
        </p:nvCxnSpPr>
        <p:spPr>
          <a:xfrm flipV="1">
            <a:off x="3812988" y="2459504"/>
            <a:ext cx="4150942" cy="969496"/>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1F6F076E-7DCE-45C3-84E8-AE9187AAD587}"/>
              </a:ext>
            </a:extLst>
          </p:cNvPr>
          <p:cNvCxnSpPr>
            <a:cxnSpLocks/>
            <a:stCxn id="10" idx="3"/>
          </p:cNvCxnSpPr>
          <p:nvPr/>
        </p:nvCxnSpPr>
        <p:spPr>
          <a:xfrm>
            <a:off x="3812988" y="3429000"/>
            <a:ext cx="4150942" cy="1301320"/>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 name="PB">
            <a:extLst>
              <a:ext uri="{FF2B5EF4-FFF2-40B4-BE49-F238E27FC236}">
                <a16:creationId xmlns:a16="http://schemas.microsoft.com/office/drawing/2014/main" id="{E6C3A7E3-8169-4648-9DF3-A6CA3EF99A28}"/>
              </a:ext>
            </a:extLst>
          </p:cNvPr>
          <p:cNvSpPr/>
          <p:nvPr/>
        </p:nvSpPr>
        <p:spPr>
          <a:xfrm>
            <a:off x="0" y="6705600"/>
            <a:ext cx="3048000"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38526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Case Study</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
        <p:nvSpPr>
          <p:cNvPr id="4" name="PB">
            <a:extLst>
              <a:ext uri="{FF2B5EF4-FFF2-40B4-BE49-F238E27FC236}">
                <a16:creationId xmlns:a16="http://schemas.microsoft.com/office/drawing/2014/main" id="{CAAA8670-AC93-47E3-96F6-FA793E9C1A53}"/>
              </a:ext>
            </a:extLst>
          </p:cNvPr>
          <p:cNvSpPr/>
          <p:nvPr/>
        </p:nvSpPr>
        <p:spPr>
          <a:xfrm>
            <a:off x="0" y="6705600"/>
            <a:ext cx="3265714"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655864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215510" y="159066"/>
            <a:ext cx="9152883" cy="583727"/>
          </a:xfrm>
        </p:spPr>
        <p:txBody>
          <a:bodyPr>
            <a:normAutofit fontScale="90000"/>
          </a:bodyPr>
          <a:lstStyle/>
          <a:p>
            <a:r>
              <a:rPr lang="en-CA" b="1" dirty="0">
                <a:latin typeface="Arial" panose="020B0604020202020204" pitchFamily="34" charset="0"/>
                <a:cs typeface="Arial" panose="020B0604020202020204" pitchFamily="34" charset="0"/>
              </a:rPr>
              <a:t>Methods and Experimental design</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 name="PB">
            <a:extLst>
              <a:ext uri="{FF2B5EF4-FFF2-40B4-BE49-F238E27FC236}">
                <a16:creationId xmlns:a16="http://schemas.microsoft.com/office/drawing/2014/main" id="{96039E18-AB79-47DD-ABFE-E96CCD7FBCCC}"/>
              </a:ext>
            </a:extLst>
          </p:cNvPr>
          <p:cNvSpPr/>
          <p:nvPr/>
        </p:nvSpPr>
        <p:spPr>
          <a:xfrm>
            <a:off x="0" y="6705600"/>
            <a:ext cx="3483428"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55232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3788438"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social movement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D30CCC15-433D-495A-BCB7-BBAC098DB1D7}"/>
              </a:ext>
            </a:extLst>
          </p:cNvPr>
          <p:cNvSpPr/>
          <p:nvPr/>
        </p:nvSpPr>
        <p:spPr>
          <a:xfrm>
            <a:off x="4953633" y="656582"/>
            <a:ext cx="2874334" cy="17722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PB">
            <a:extLst>
              <a:ext uri="{FF2B5EF4-FFF2-40B4-BE49-F238E27FC236}">
                <a16:creationId xmlns:a16="http://schemas.microsoft.com/office/drawing/2014/main" id="{1A9E2965-3B63-4878-8380-AD7A1C0162EF}"/>
              </a:ext>
            </a:extLst>
          </p:cNvPr>
          <p:cNvSpPr/>
          <p:nvPr/>
        </p:nvSpPr>
        <p:spPr>
          <a:xfrm>
            <a:off x="0" y="6705600"/>
            <a:ext cx="3701143"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966777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71" name="Title 1">
            <a:extLst>
              <a:ext uri="{FF2B5EF4-FFF2-40B4-BE49-F238E27FC236}">
                <a16:creationId xmlns:a16="http://schemas.microsoft.com/office/drawing/2014/main" id="{4D16D0BE-8729-4794-B51E-320D738ACE9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
        <p:nvSpPr>
          <p:cNvPr id="36" name="Content Placeholder 2">
            <a:extLst>
              <a:ext uri="{FF2B5EF4-FFF2-40B4-BE49-F238E27FC236}">
                <a16:creationId xmlns:a16="http://schemas.microsoft.com/office/drawing/2014/main" id="{794A4C56-230D-40D6-AC6C-07AD4E96491D}"/>
              </a:ext>
            </a:extLst>
          </p:cNvPr>
          <p:cNvSpPr>
            <a:spLocks noGrp="1"/>
          </p:cNvSpPr>
          <p:nvPr>
            <p:ph idx="1"/>
          </p:nvPr>
        </p:nvSpPr>
        <p:spPr>
          <a:xfrm>
            <a:off x="838199" y="1825625"/>
            <a:ext cx="10774679" cy="3178454"/>
          </a:xfrm>
        </p:spPr>
        <p:txBody>
          <a:bodyPr>
            <a:normAutofit/>
          </a:bodyPr>
          <a:lstStyle/>
          <a:p>
            <a:pPr marL="0" indent="0">
              <a:buNone/>
            </a:pPr>
            <a:r>
              <a:rPr lang="en-CA" i="1" dirty="0">
                <a:solidFill>
                  <a:schemeClr val="bg2">
                    <a:lumMod val="25000"/>
                  </a:schemeClr>
                </a:solidFill>
                <a:latin typeface="Arial" panose="020B0604020202020204" pitchFamily="34" charset="0"/>
                <a:cs typeface="Arial" panose="020B0604020202020204" pitchFamily="34" charset="0"/>
              </a:rPr>
              <a:t>Problem specific dimensions of </a:t>
            </a:r>
            <a:r>
              <a:rPr lang="en-CA" b="1" i="1" dirty="0">
                <a:solidFill>
                  <a:schemeClr val="bg2">
                    <a:lumMod val="25000"/>
                  </a:schemeClr>
                </a:solidFill>
                <a:latin typeface="Arial" panose="020B0604020202020204" pitchFamily="34" charset="0"/>
                <a:cs typeface="Arial" panose="020B0604020202020204" pitchFamily="34" charset="0"/>
              </a:rPr>
              <a:t>#activism </a:t>
            </a:r>
            <a:r>
              <a:rPr lang="en-CA" i="1" dirty="0">
                <a:solidFill>
                  <a:schemeClr val="bg2">
                    <a:lumMod val="25000"/>
                  </a:schemeClr>
                </a:solidFill>
                <a:latin typeface="Arial" panose="020B0604020202020204" pitchFamily="34" charset="0"/>
                <a:cs typeface="Arial" panose="020B0604020202020204" pitchFamily="34" charset="0"/>
              </a:rPr>
              <a:t>and </a:t>
            </a:r>
            <a:r>
              <a:rPr lang="en-CA" b="1" i="1" dirty="0">
                <a:solidFill>
                  <a:schemeClr val="bg2">
                    <a:lumMod val="25000"/>
                  </a:schemeClr>
                </a:solidFill>
                <a:latin typeface="Arial" panose="020B0604020202020204" pitchFamily="34" charset="0"/>
                <a:cs typeface="Arial" panose="020B0604020202020204" pitchFamily="34" charset="0"/>
              </a:rPr>
              <a:t>physical protest</a:t>
            </a:r>
          </a:p>
          <a:p>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AutoNum type="arabicParenR"/>
            </a:pPr>
            <a:r>
              <a:rPr lang="en-CA" b="1" dirty="0">
                <a:solidFill>
                  <a:schemeClr val="bg2">
                    <a:lumMod val="25000"/>
                  </a:schemeClr>
                </a:solidFill>
                <a:latin typeface="Arial" panose="020B0604020202020204" pitchFamily="34" charset="0"/>
                <a:cs typeface="Arial" panose="020B0604020202020204" pitchFamily="34" charset="0"/>
              </a:rPr>
              <a:t>Time</a:t>
            </a:r>
            <a:r>
              <a:rPr lang="en-CA" dirty="0">
                <a:solidFill>
                  <a:schemeClr val="bg2">
                    <a:lumMod val="25000"/>
                  </a:schemeClr>
                </a:solidFill>
                <a:latin typeface="Arial" panose="020B0604020202020204" pitchFamily="34" charset="0"/>
                <a:cs typeface="Arial" panose="020B0604020202020204" pitchFamily="34" charset="0"/>
              </a:rPr>
              <a:t>-dependence</a:t>
            </a:r>
          </a:p>
          <a:p>
            <a:pPr marL="914400" lvl="1" indent="-45720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AutoNum type="arabicParenR"/>
            </a:pPr>
            <a:r>
              <a:rPr lang="en-CA" b="1" dirty="0">
                <a:solidFill>
                  <a:schemeClr val="bg2">
                    <a:lumMod val="25000"/>
                  </a:schemeClr>
                </a:solidFill>
                <a:latin typeface="Arial" panose="020B0604020202020204" pitchFamily="34" charset="0"/>
                <a:cs typeface="Arial" panose="020B0604020202020204" pitchFamily="34" charset="0"/>
              </a:rPr>
              <a:t>Location</a:t>
            </a:r>
            <a:r>
              <a:rPr lang="en-CA" dirty="0">
                <a:solidFill>
                  <a:schemeClr val="bg2">
                    <a:lumMod val="25000"/>
                  </a:schemeClr>
                </a:solidFill>
                <a:latin typeface="Arial" panose="020B0604020202020204" pitchFamily="34" charset="0"/>
                <a:cs typeface="Arial" panose="020B0604020202020204" pitchFamily="34" charset="0"/>
              </a:rPr>
              <a:t>-dependence</a:t>
            </a:r>
          </a:p>
          <a:p>
            <a:pPr marL="914400" lvl="1" indent="-45720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AutoNum type="arabicParenR"/>
            </a:pPr>
            <a:r>
              <a:rPr lang="en-CA" b="1" dirty="0">
                <a:solidFill>
                  <a:schemeClr val="bg2">
                    <a:lumMod val="25000"/>
                  </a:schemeClr>
                </a:solidFill>
                <a:latin typeface="Arial" panose="020B0604020202020204" pitchFamily="34" charset="0"/>
                <a:cs typeface="Arial" panose="020B0604020202020204" pitchFamily="34" charset="0"/>
              </a:rPr>
              <a:t>Relationships</a:t>
            </a:r>
          </a:p>
        </p:txBody>
      </p:sp>
      <p:sp>
        <p:nvSpPr>
          <p:cNvPr id="18" name="Arc 17">
            <a:extLst>
              <a:ext uri="{FF2B5EF4-FFF2-40B4-BE49-F238E27FC236}">
                <a16:creationId xmlns:a16="http://schemas.microsoft.com/office/drawing/2014/main" id="{8257A6B9-9A74-4489-ADE7-C7A4D68B92F8}"/>
              </a:ext>
            </a:extLst>
          </p:cNvPr>
          <p:cNvSpPr/>
          <p:nvPr/>
        </p:nvSpPr>
        <p:spPr>
          <a:xfrm rot="2619855">
            <a:off x="3538725" y="2481669"/>
            <a:ext cx="1885147" cy="1730993"/>
          </a:xfrm>
          <a:prstGeom prst="arc">
            <a:avLst>
              <a:gd name="adj1" fmla="val 17499708"/>
              <a:gd name="adj2" fmla="val 20631199"/>
            </a:avLst>
          </a:prstGeom>
          <a:ln w="28575">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9" name="TextBox 18">
            <a:extLst>
              <a:ext uri="{FF2B5EF4-FFF2-40B4-BE49-F238E27FC236}">
                <a16:creationId xmlns:a16="http://schemas.microsoft.com/office/drawing/2014/main" id="{1C2FBA0B-39E3-4C89-8201-846172276E8C}"/>
              </a:ext>
            </a:extLst>
          </p:cNvPr>
          <p:cNvSpPr txBox="1"/>
          <p:nvPr/>
        </p:nvSpPr>
        <p:spPr>
          <a:xfrm>
            <a:off x="5671926" y="3116332"/>
            <a:ext cx="1862205" cy="461665"/>
          </a:xfrm>
          <a:prstGeom prst="rect">
            <a:avLst/>
          </a:prstGeom>
          <a:noFill/>
        </p:spPr>
        <p:txBody>
          <a:bodyPr wrap="square" rtlCol="0">
            <a:spAutoFit/>
          </a:bodyPr>
          <a:lstStyle/>
          <a:p>
            <a:pPr algn="ctr"/>
            <a:r>
              <a:rPr lang="en-CA" sz="2400" b="1" dirty="0">
                <a:solidFill>
                  <a:schemeClr val="bg2">
                    <a:lumMod val="25000"/>
                  </a:schemeClr>
                </a:solidFill>
                <a:latin typeface="Arial" panose="020B0604020202020204" pitchFamily="34" charset="0"/>
                <a:cs typeface="Arial" panose="020B0604020202020204" pitchFamily="34" charset="0"/>
              </a:rPr>
              <a:t>Dynamicity</a:t>
            </a:r>
            <a:r>
              <a:rPr lang="en-CA" sz="2400" dirty="0">
                <a:solidFill>
                  <a:schemeClr val="bg2">
                    <a:lumMod val="25000"/>
                  </a:schemeClr>
                </a:solidFill>
                <a:latin typeface="Arial" panose="020B0604020202020204" pitchFamily="34" charset="0"/>
                <a:cs typeface="Arial" panose="020B0604020202020204" pitchFamily="34" charset="0"/>
              </a:rPr>
              <a:t> </a:t>
            </a:r>
          </a:p>
        </p:txBody>
      </p:sp>
      <p:sp>
        <p:nvSpPr>
          <p:cNvPr id="3" name="PB">
            <a:extLst>
              <a:ext uri="{FF2B5EF4-FFF2-40B4-BE49-F238E27FC236}">
                <a16:creationId xmlns:a16="http://schemas.microsoft.com/office/drawing/2014/main" id="{439B284B-2C8F-48F3-8BC5-30696FEE4618}"/>
              </a:ext>
            </a:extLst>
          </p:cNvPr>
          <p:cNvSpPr/>
          <p:nvPr/>
        </p:nvSpPr>
        <p:spPr>
          <a:xfrm>
            <a:off x="0" y="6705600"/>
            <a:ext cx="3918857"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419795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78" name="Title 1">
            <a:extLst>
              <a:ext uri="{FF2B5EF4-FFF2-40B4-BE49-F238E27FC236}">
                <a16:creationId xmlns:a16="http://schemas.microsoft.com/office/drawing/2014/main" id="{1790BB94-9EDD-4698-B53A-283C1688FD25}"/>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cxnSp>
        <p:nvCxnSpPr>
          <p:cNvPr id="55" name="Straight Arrow Connector 54">
            <a:extLst>
              <a:ext uri="{FF2B5EF4-FFF2-40B4-BE49-F238E27FC236}">
                <a16:creationId xmlns:a16="http://schemas.microsoft.com/office/drawing/2014/main" id="{0F51C63A-23EB-4CE6-BD2A-32C2C5609EA9}"/>
              </a:ext>
            </a:extLst>
          </p:cNvPr>
          <p:cNvCxnSpPr>
            <a:cxnSpLocks/>
          </p:cNvCxnSpPr>
          <p:nvPr/>
        </p:nvCxnSpPr>
        <p:spPr>
          <a:xfrm>
            <a:off x="11011173" y="3814029"/>
            <a:ext cx="0" cy="884784"/>
          </a:xfrm>
          <a:prstGeom prst="straightConnector1">
            <a:avLst/>
          </a:prstGeom>
          <a:ln w="127000">
            <a:solidFill>
              <a:srgbClr val="DAE3F3"/>
            </a:solidFill>
            <a:prstDash val="solid"/>
            <a:tailEnd type="triangle"/>
          </a:ln>
        </p:spPr>
        <p:style>
          <a:lnRef idx="1">
            <a:schemeClr val="dk1"/>
          </a:lnRef>
          <a:fillRef idx="0">
            <a:schemeClr val="dk1"/>
          </a:fillRef>
          <a:effectRef idx="0">
            <a:schemeClr val="dk1"/>
          </a:effectRef>
          <a:fontRef idx="minor">
            <a:schemeClr val="tx1"/>
          </a:fontRef>
        </p:style>
      </p:cxnSp>
      <p:sp>
        <p:nvSpPr>
          <p:cNvPr id="66" name="Rectangle 65">
            <a:extLst>
              <a:ext uri="{FF2B5EF4-FFF2-40B4-BE49-F238E27FC236}">
                <a16:creationId xmlns:a16="http://schemas.microsoft.com/office/drawing/2014/main" id="{8B6E8276-E645-48BF-B076-FF3B62967B0B}"/>
              </a:ext>
            </a:extLst>
          </p:cNvPr>
          <p:cNvSpPr/>
          <p:nvPr/>
        </p:nvSpPr>
        <p:spPr>
          <a:xfrm>
            <a:off x="1695610" y="3594356"/>
            <a:ext cx="8787321" cy="10876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7" name="Oval 66">
            <a:extLst>
              <a:ext uri="{FF2B5EF4-FFF2-40B4-BE49-F238E27FC236}">
                <a16:creationId xmlns:a16="http://schemas.microsoft.com/office/drawing/2014/main" id="{A44ED6BD-DB56-48E2-BD53-9E1666831C02}"/>
              </a:ext>
            </a:extLst>
          </p:cNvPr>
          <p:cNvSpPr/>
          <p:nvPr/>
        </p:nvSpPr>
        <p:spPr>
          <a:xfrm>
            <a:off x="871244" y="4491525"/>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68" name="Rectangle 67">
            <a:extLst>
              <a:ext uri="{FF2B5EF4-FFF2-40B4-BE49-F238E27FC236}">
                <a16:creationId xmlns:a16="http://schemas.microsoft.com/office/drawing/2014/main" id="{82A6FD6C-4E01-4216-A88B-40BD2D0B1C65}"/>
              </a:ext>
            </a:extLst>
          </p:cNvPr>
          <p:cNvSpPr/>
          <p:nvPr/>
        </p:nvSpPr>
        <p:spPr>
          <a:xfrm>
            <a:off x="3535879" y="884338"/>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74" name="Rectangle 73">
            <a:extLst>
              <a:ext uri="{FF2B5EF4-FFF2-40B4-BE49-F238E27FC236}">
                <a16:creationId xmlns:a16="http://schemas.microsoft.com/office/drawing/2014/main" id="{377986BE-B509-4688-B66F-D65FC131943B}"/>
              </a:ext>
            </a:extLst>
          </p:cNvPr>
          <p:cNvSpPr/>
          <p:nvPr/>
        </p:nvSpPr>
        <p:spPr>
          <a:xfrm>
            <a:off x="1977611" y="885537"/>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75" name="Rectangle 74">
            <a:extLst>
              <a:ext uri="{FF2B5EF4-FFF2-40B4-BE49-F238E27FC236}">
                <a16:creationId xmlns:a16="http://schemas.microsoft.com/office/drawing/2014/main" id="{9A6DA382-99F4-4D38-8816-CE06EE5C8DE8}"/>
              </a:ext>
            </a:extLst>
          </p:cNvPr>
          <p:cNvSpPr/>
          <p:nvPr/>
        </p:nvSpPr>
        <p:spPr>
          <a:xfrm>
            <a:off x="6435757" y="916526"/>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76" name="Rectangle 75">
            <a:extLst>
              <a:ext uri="{FF2B5EF4-FFF2-40B4-BE49-F238E27FC236}">
                <a16:creationId xmlns:a16="http://schemas.microsoft.com/office/drawing/2014/main" id="{B4BC98BB-8A15-4877-97B8-8A372498DA61}"/>
              </a:ext>
            </a:extLst>
          </p:cNvPr>
          <p:cNvSpPr/>
          <p:nvPr/>
        </p:nvSpPr>
        <p:spPr>
          <a:xfrm>
            <a:off x="1977612" y="1817196"/>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77" name="Rectangle 76">
            <a:extLst>
              <a:ext uri="{FF2B5EF4-FFF2-40B4-BE49-F238E27FC236}">
                <a16:creationId xmlns:a16="http://schemas.microsoft.com/office/drawing/2014/main" id="{BE0F0ACD-5FBD-4720-A743-FFD44A7210EB}"/>
              </a:ext>
            </a:extLst>
          </p:cNvPr>
          <p:cNvSpPr/>
          <p:nvPr/>
        </p:nvSpPr>
        <p:spPr>
          <a:xfrm>
            <a:off x="3534842" y="1817198"/>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79" name="Rectangle 78">
            <a:extLst>
              <a:ext uri="{FF2B5EF4-FFF2-40B4-BE49-F238E27FC236}">
                <a16:creationId xmlns:a16="http://schemas.microsoft.com/office/drawing/2014/main" id="{74D17161-56B4-4086-A37D-DC43BBCD82FB}"/>
              </a:ext>
            </a:extLst>
          </p:cNvPr>
          <p:cNvSpPr/>
          <p:nvPr/>
        </p:nvSpPr>
        <p:spPr>
          <a:xfrm>
            <a:off x="5303364" y="1819065"/>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80" name="Rectangle 79">
            <a:extLst>
              <a:ext uri="{FF2B5EF4-FFF2-40B4-BE49-F238E27FC236}">
                <a16:creationId xmlns:a16="http://schemas.microsoft.com/office/drawing/2014/main" id="{1BCD5876-1CE1-48C9-AB4B-8D3082A6C284}"/>
              </a:ext>
            </a:extLst>
          </p:cNvPr>
          <p:cNvSpPr/>
          <p:nvPr/>
        </p:nvSpPr>
        <p:spPr>
          <a:xfrm>
            <a:off x="9524724" y="882723"/>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81" name="Connector: Elbow 80">
            <a:extLst>
              <a:ext uri="{FF2B5EF4-FFF2-40B4-BE49-F238E27FC236}">
                <a16:creationId xmlns:a16="http://schemas.microsoft.com/office/drawing/2014/main" id="{000D4572-4A7B-4696-BD00-E1D2BB01C1AA}"/>
              </a:ext>
            </a:extLst>
          </p:cNvPr>
          <p:cNvCxnSpPr>
            <a:cxnSpLocks/>
            <a:stCxn id="80" idx="1"/>
            <a:endCxn id="91" idx="3"/>
          </p:cNvCxnSpPr>
          <p:nvPr/>
        </p:nvCxnSpPr>
        <p:spPr>
          <a:xfrm rot="10800000" flipV="1">
            <a:off x="9182408" y="1174586"/>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82" name="Connector: Elbow 81">
            <a:extLst>
              <a:ext uri="{FF2B5EF4-FFF2-40B4-BE49-F238E27FC236}">
                <a16:creationId xmlns:a16="http://schemas.microsoft.com/office/drawing/2014/main" id="{7B212EB4-CCA6-4CBC-9AC2-30DDFCB29787}"/>
              </a:ext>
            </a:extLst>
          </p:cNvPr>
          <p:cNvCxnSpPr>
            <a:cxnSpLocks/>
            <a:stCxn id="68" idx="2"/>
            <a:endCxn id="77" idx="0"/>
          </p:cNvCxnSpPr>
          <p:nvPr/>
        </p:nvCxnSpPr>
        <p:spPr>
          <a:xfrm rot="5400000">
            <a:off x="3960648" y="1642114"/>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83" name="Rectangle 82">
            <a:extLst>
              <a:ext uri="{FF2B5EF4-FFF2-40B4-BE49-F238E27FC236}">
                <a16:creationId xmlns:a16="http://schemas.microsoft.com/office/drawing/2014/main" id="{05A2B2A5-9268-4CDF-95DE-31E0AC475B6B}"/>
              </a:ext>
            </a:extLst>
          </p:cNvPr>
          <p:cNvSpPr/>
          <p:nvPr/>
        </p:nvSpPr>
        <p:spPr>
          <a:xfrm>
            <a:off x="1977612" y="2771432"/>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84" name="Rectangle 83">
            <a:extLst>
              <a:ext uri="{FF2B5EF4-FFF2-40B4-BE49-F238E27FC236}">
                <a16:creationId xmlns:a16="http://schemas.microsoft.com/office/drawing/2014/main" id="{0D0D38E2-BCA2-4082-9DDB-A3A0A564C806}"/>
              </a:ext>
            </a:extLst>
          </p:cNvPr>
          <p:cNvSpPr/>
          <p:nvPr/>
        </p:nvSpPr>
        <p:spPr>
          <a:xfrm>
            <a:off x="3178994" y="2754835"/>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a:t>
            </a:r>
          </a:p>
          <a:p>
            <a:pPr algn="ctr"/>
            <a:r>
              <a:rPr lang="en-CA" sz="1050" dirty="0"/>
              <a:t>(raw count, population normalized count)</a:t>
            </a:r>
          </a:p>
        </p:txBody>
      </p:sp>
      <p:sp>
        <p:nvSpPr>
          <p:cNvPr id="85" name="Rectangle 84">
            <a:extLst>
              <a:ext uri="{FF2B5EF4-FFF2-40B4-BE49-F238E27FC236}">
                <a16:creationId xmlns:a16="http://schemas.microsoft.com/office/drawing/2014/main" id="{7547FDD9-C333-41C8-8C8D-FCB92F85DDA8}"/>
              </a:ext>
            </a:extLst>
          </p:cNvPr>
          <p:cNvSpPr/>
          <p:nvPr/>
        </p:nvSpPr>
        <p:spPr>
          <a:xfrm>
            <a:off x="8923984" y="2772239"/>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86" name="Rectangle 85">
            <a:extLst>
              <a:ext uri="{FF2B5EF4-FFF2-40B4-BE49-F238E27FC236}">
                <a16:creationId xmlns:a16="http://schemas.microsoft.com/office/drawing/2014/main" id="{591D3252-EEB7-43B6-A232-0736EC5FFB27}"/>
              </a:ext>
            </a:extLst>
          </p:cNvPr>
          <p:cNvSpPr/>
          <p:nvPr/>
        </p:nvSpPr>
        <p:spPr>
          <a:xfrm>
            <a:off x="1977612" y="3865174"/>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analysis + forecasting</a:t>
            </a:r>
          </a:p>
        </p:txBody>
      </p:sp>
      <p:cxnSp>
        <p:nvCxnSpPr>
          <p:cNvPr id="90" name="Straight Arrow Connector 89">
            <a:extLst>
              <a:ext uri="{FF2B5EF4-FFF2-40B4-BE49-F238E27FC236}">
                <a16:creationId xmlns:a16="http://schemas.microsoft.com/office/drawing/2014/main" id="{360A9087-E6F7-4135-9D5C-41CAD22F9F55}"/>
              </a:ext>
            </a:extLst>
          </p:cNvPr>
          <p:cNvCxnSpPr>
            <a:cxnSpLocks/>
            <a:stCxn id="77" idx="2"/>
            <a:endCxn id="84" idx="0"/>
          </p:cNvCxnSpPr>
          <p:nvPr/>
        </p:nvCxnSpPr>
        <p:spPr>
          <a:xfrm flipH="1">
            <a:off x="4131356" y="2400924"/>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1" name="Rectangle 90">
            <a:extLst>
              <a:ext uri="{FF2B5EF4-FFF2-40B4-BE49-F238E27FC236}">
                <a16:creationId xmlns:a16="http://schemas.microsoft.com/office/drawing/2014/main" id="{BA62EB97-5569-4A82-8862-5499C166859E}"/>
              </a:ext>
            </a:extLst>
          </p:cNvPr>
          <p:cNvSpPr/>
          <p:nvPr/>
        </p:nvSpPr>
        <p:spPr>
          <a:xfrm>
            <a:off x="7982698" y="883611"/>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92" name="Straight Connector 91">
            <a:extLst>
              <a:ext uri="{FF2B5EF4-FFF2-40B4-BE49-F238E27FC236}">
                <a16:creationId xmlns:a16="http://schemas.microsoft.com/office/drawing/2014/main" id="{A48E12FC-7E4A-43B3-B223-DD98877A1468}"/>
              </a:ext>
            </a:extLst>
          </p:cNvPr>
          <p:cNvCxnSpPr>
            <a:cxnSpLocks/>
          </p:cNvCxnSpPr>
          <p:nvPr/>
        </p:nvCxnSpPr>
        <p:spPr>
          <a:xfrm>
            <a:off x="6815023" y="742794"/>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94" name="Straight Connector 93">
            <a:extLst>
              <a:ext uri="{FF2B5EF4-FFF2-40B4-BE49-F238E27FC236}">
                <a16:creationId xmlns:a16="http://schemas.microsoft.com/office/drawing/2014/main" id="{8F96C52C-5166-41D2-903E-EA78F9634A4C}"/>
              </a:ext>
            </a:extLst>
          </p:cNvPr>
          <p:cNvCxnSpPr>
            <a:cxnSpLocks/>
          </p:cNvCxnSpPr>
          <p:nvPr/>
        </p:nvCxnSpPr>
        <p:spPr>
          <a:xfrm flipV="1">
            <a:off x="9981507" y="742793"/>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C1285BBE-97D7-4B16-B8A2-F33749553F6D}"/>
              </a:ext>
            </a:extLst>
          </p:cNvPr>
          <p:cNvCxnSpPr>
            <a:cxnSpLocks/>
          </p:cNvCxnSpPr>
          <p:nvPr/>
        </p:nvCxnSpPr>
        <p:spPr>
          <a:xfrm flipH="1">
            <a:off x="6815025" y="742793"/>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96" name="Rectangle 95">
            <a:extLst>
              <a:ext uri="{FF2B5EF4-FFF2-40B4-BE49-F238E27FC236}">
                <a16:creationId xmlns:a16="http://schemas.microsoft.com/office/drawing/2014/main" id="{459A710F-46CD-413F-9A51-55A4E5B961D6}"/>
              </a:ext>
            </a:extLst>
          </p:cNvPr>
          <p:cNvSpPr/>
          <p:nvPr/>
        </p:nvSpPr>
        <p:spPr>
          <a:xfrm>
            <a:off x="3250996" y="742794"/>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97" name="Rectangle 96">
            <a:extLst>
              <a:ext uri="{FF2B5EF4-FFF2-40B4-BE49-F238E27FC236}">
                <a16:creationId xmlns:a16="http://schemas.microsoft.com/office/drawing/2014/main" id="{8FDF59E7-1D1B-4CE0-985D-36FA68E37256}"/>
              </a:ext>
            </a:extLst>
          </p:cNvPr>
          <p:cNvSpPr/>
          <p:nvPr/>
        </p:nvSpPr>
        <p:spPr>
          <a:xfrm>
            <a:off x="5000827" y="891888"/>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98" name="Connector: Elbow 97">
            <a:extLst>
              <a:ext uri="{FF2B5EF4-FFF2-40B4-BE49-F238E27FC236}">
                <a16:creationId xmlns:a16="http://schemas.microsoft.com/office/drawing/2014/main" id="{18A72F21-01DF-4BFD-8743-DDAFAD7FEC8A}"/>
              </a:ext>
            </a:extLst>
          </p:cNvPr>
          <p:cNvCxnSpPr>
            <a:cxnSpLocks/>
            <a:stCxn id="75" idx="2"/>
            <a:endCxn id="79" idx="0"/>
          </p:cNvCxnSpPr>
          <p:nvPr/>
        </p:nvCxnSpPr>
        <p:spPr>
          <a:xfrm rot="5400000">
            <a:off x="6458502" y="1208361"/>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99" name="Rectangle 98">
            <a:extLst>
              <a:ext uri="{FF2B5EF4-FFF2-40B4-BE49-F238E27FC236}">
                <a16:creationId xmlns:a16="http://schemas.microsoft.com/office/drawing/2014/main" id="{FBC41299-5D87-4509-AE0B-09E911B467AE}"/>
              </a:ext>
            </a:extLst>
          </p:cNvPr>
          <p:cNvSpPr/>
          <p:nvPr/>
        </p:nvSpPr>
        <p:spPr>
          <a:xfrm>
            <a:off x="7924532" y="1831319"/>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100" name="Connector: Elbow 99">
            <a:extLst>
              <a:ext uri="{FF2B5EF4-FFF2-40B4-BE49-F238E27FC236}">
                <a16:creationId xmlns:a16="http://schemas.microsoft.com/office/drawing/2014/main" id="{755D24FE-F165-4BDE-8A7C-476FDB9FF1FB}"/>
              </a:ext>
            </a:extLst>
          </p:cNvPr>
          <p:cNvCxnSpPr>
            <a:cxnSpLocks/>
            <a:stCxn id="91" idx="2"/>
            <a:endCxn id="99" idx="0"/>
          </p:cNvCxnSpPr>
          <p:nvPr/>
        </p:nvCxnSpPr>
        <p:spPr>
          <a:xfrm rot="16200000" flipH="1">
            <a:off x="8401369" y="1648520"/>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01" name="Connector: Elbow 100">
            <a:extLst>
              <a:ext uri="{FF2B5EF4-FFF2-40B4-BE49-F238E27FC236}">
                <a16:creationId xmlns:a16="http://schemas.microsoft.com/office/drawing/2014/main" id="{310CEC42-2663-4D78-99BD-B8FEAE2D28CC}"/>
              </a:ext>
            </a:extLst>
          </p:cNvPr>
          <p:cNvCxnSpPr>
            <a:cxnSpLocks/>
            <a:stCxn id="97" idx="2"/>
            <a:endCxn id="79" idx="0"/>
          </p:cNvCxnSpPr>
          <p:nvPr/>
        </p:nvCxnSpPr>
        <p:spPr>
          <a:xfrm rot="16200000" flipH="1">
            <a:off x="5711920" y="1364376"/>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02" name="Rectangle 101">
            <a:extLst>
              <a:ext uri="{FF2B5EF4-FFF2-40B4-BE49-F238E27FC236}">
                <a16:creationId xmlns:a16="http://schemas.microsoft.com/office/drawing/2014/main" id="{5472A02B-92E0-47DC-8892-EAF75A0246D1}"/>
              </a:ext>
            </a:extLst>
          </p:cNvPr>
          <p:cNvSpPr/>
          <p:nvPr/>
        </p:nvSpPr>
        <p:spPr>
          <a:xfrm>
            <a:off x="6521260" y="2744233"/>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103" name="Connector: Elbow 102">
            <a:extLst>
              <a:ext uri="{FF2B5EF4-FFF2-40B4-BE49-F238E27FC236}">
                <a16:creationId xmlns:a16="http://schemas.microsoft.com/office/drawing/2014/main" id="{2899A4F8-CF3A-49B0-BF50-AE710D20353B}"/>
              </a:ext>
            </a:extLst>
          </p:cNvPr>
          <p:cNvCxnSpPr>
            <a:cxnSpLocks/>
            <a:stCxn id="79" idx="1"/>
            <a:endCxn id="84" idx="3"/>
          </p:cNvCxnSpPr>
          <p:nvPr/>
        </p:nvCxnSpPr>
        <p:spPr>
          <a:xfrm rot="10800000" flipV="1">
            <a:off x="5083720" y="2110928"/>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104" name="Connector: Elbow 103">
            <a:extLst>
              <a:ext uri="{FF2B5EF4-FFF2-40B4-BE49-F238E27FC236}">
                <a16:creationId xmlns:a16="http://schemas.microsoft.com/office/drawing/2014/main" id="{07758676-715D-4CB4-B8C7-360B3392A312}"/>
              </a:ext>
            </a:extLst>
          </p:cNvPr>
          <p:cNvCxnSpPr>
            <a:cxnSpLocks/>
            <a:endCxn id="102" idx="1"/>
          </p:cNvCxnSpPr>
          <p:nvPr/>
        </p:nvCxnSpPr>
        <p:spPr>
          <a:xfrm rot="16200000" flipH="1">
            <a:off x="5935613" y="2450448"/>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05" name="Connector: Elbow 104">
            <a:extLst>
              <a:ext uri="{FF2B5EF4-FFF2-40B4-BE49-F238E27FC236}">
                <a16:creationId xmlns:a16="http://schemas.microsoft.com/office/drawing/2014/main" id="{1D0366A4-94AB-47DE-9654-6E8C1A3A1EFD}"/>
              </a:ext>
            </a:extLst>
          </p:cNvPr>
          <p:cNvCxnSpPr>
            <a:cxnSpLocks/>
            <a:stCxn id="99" idx="2"/>
            <a:endCxn id="85" idx="3"/>
          </p:cNvCxnSpPr>
          <p:nvPr/>
        </p:nvCxnSpPr>
        <p:spPr>
          <a:xfrm rot="16200000" flipH="1">
            <a:off x="8993654" y="2005559"/>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106" name="Connector: Elbow 105">
            <a:extLst>
              <a:ext uri="{FF2B5EF4-FFF2-40B4-BE49-F238E27FC236}">
                <a16:creationId xmlns:a16="http://schemas.microsoft.com/office/drawing/2014/main" id="{703AB993-3931-4940-853D-BE037D5296F0}"/>
              </a:ext>
            </a:extLst>
          </p:cNvPr>
          <p:cNvCxnSpPr>
            <a:cxnSpLocks/>
            <a:endCxn id="116" idx="0"/>
          </p:cNvCxnSpPr>
          <p:nvPr/>
        </p:nvCxnSpPr>
        <p:spPr>
          <a:xfrm rot="10800000" flipV="1">
            <a:off x="5464510" y="3259794"/>
            <a:ext cx="1055917" cy="60839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07" name="Rectangle 106">
            <a:extLst>
              <a:ext uri="{FF2B5EF4-FFF2-40B4-BE49-F238E27FC236}">
                <a16:creationId xmlns:a16="http://schemas.microsoft.com/office/drawing/2014/main" id="{2210E5DC-5567-4550-971A-1B512B0AD26D}"/>
              </a:ext>
            </a:extLst>
          </p:cNvPr>
          <p:cNvSpPr/>
          <p:nvPr/>
        </p:nvSpPr>
        <p:spPr>
          <a:xfrm>
            <a:off x="6976512" y="3860753"/>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(LSTM, VAR)</a:t>
            </a:r>
          </a:p>
        </p:txBody>
      </p:sp>
      <p:cxnSp>
        <p:nvCxnSpPr>
          <p:cNvPr id="108" name="Connector: Elbow 107">
            <a:extLst>
              <a:ext uri="{FF2B5EF4-FFF2-40B4-BE49-F238E27FC236}">
                <a16:creationId xmlns:a16="http://schemas.microsoft.com/office/drawing/2014/main" id="{87D5D0B2-56C1-4E5C-B706-5AA923DB62B0}"/>
              </a:ext>
            </a:extLst>
          </p:cNvPr>
          <p:cNvCxnSpPr>
            <a:cxnSpLocks/>
            <a:stCxn id="102" idx="2"/>
            <a:endCxn id="107" idx="0"/>
          </p:cNvCxnSpPr>
          <p:nvPr/>
        </p:nvCxnSpPr>
        <p:spPr>
          <a:xfrm rot="16200000" flipH="1">
            <a:off x="7014110" y="3383053"/>
            <a:ext cx="532794"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Connector: Elbow 111">
            <a:extLst>
              <a:ext uri="{FF2B5EF4-FFF2-40B4-BE49-F238E27FC236}">
                <a16:creationId xmlns:a16="http://schemas.microsoft.com/office/drawing/2014/main" id="{237DEC22-F679-4C7F-9882-8A5A8436F693}"/>
              </a:ext>
            </a:extLst>
          </p:cNvPr>
          <p:cNvCxnSpPr>
            <a:cxnSpLocks/>
            <a:stCxn id="79" idx="2"/>
            <a:endCxn id="85" idx="0"/>
          </p:cNvCxnSpPr>
          <p:nvPr/>
        </p:nvCxnSpPr>
        <p:spPr>
          <a:xfrm rot="16200000" flipH="1">
            <a:off x="7642953" y="926446"/>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16" name="Rectangle 115">
            <a:extLst>
              <a:ext uri="{FF2B5EF4-FFF2-40B4-BE49-F238E27FC236}">
                <a16:creationId xmlns:a16="http://schemas.microsoft.com/office/drawing/2014/main" id="{688CECCB-A152-48B1-BCFA-C1BAB9E2C89C}"/>
              </a:ext>
            </a:extLst>
          </p:cNvPr>
          <p:cNvSpPr/>
          <p:nvPr/>
        </p:nvSpPr>
        <p:spPr>
          <a:xfrm>
            <a:off x="4884379" y="3868190"/>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117" name="Rectangle 116">
            <a:extLst>
              <a:ext uri="{FF2B5EF4-FFF2-40B4-BE49-F238E27FC236}">
                <a16:creationId xmlns:a16="http://schemas.microsoft.com/office/drawing/2014/main" id="{D04A8382-70F6-4FCD-8A5E-6681C5A6746A}"/>
              </a:ext>
            </a:extLst>
          </p:cNvPr>
          <p:cNvSpPr/>
          <p:nvPr/>
        </p:nvSpPr>
        <p:spPr>
          <a:xfrm>
            <a:off x="6112403" y="3860753"/>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TLCC + Granger causality</a:t>
            </a:r>
          </a:p>
        </p:txBody>
      </p:sp>
      <p:cxnSp>
        <p:nvCxnSpPr>
          <p:cNvPr id="118" name="Connector: Elbow 117">
            <a:extLst>
              <a:ext uri="{FF2B5EF4-FFF2-40B4-BE49-F238E27FC236}">
                <a16:creationId xmlns:a16="http://schemas.microsoft.com/office/drawing/2014/main" id="{E7B632AB-0914-452E-AA3A-740345D1E5F9}"/>
              </a:ext>
            </a:extLst>
          </p:cNvPr>
          <p:cNvCxnSpPr>
            <a:cxnSpLocks/>
            <a:stCxn id="116" idx="2"/>
            <a:endCxn id="117" idx="2"/>
          </p:cNvCxnSpPr>
          <p:nvPr/>
        </p:nvCxnSpPr>
        <p:spPr>
          <a:xfrm rot="5400000" flipH="1" flipV="1">
            <a:off x="5981316" y="3927672"/>
            <a:ext cx="7437" cy="1041052"/>
          </a:xfrm>
          <a:prstGeom prst="bentConnector3">
            <a:avLst>
              <a:gd name="adj1" fmla="val -1832473"/>
            </a:avLst>
          </a:prstGeom>
          <a:ln w="28575">
            <a:tailEnd type="triangle"/>
          </a:ln>
        </p:spPr>
        <p:style>
          <a:lnRef idx="1">
            <a:schemeClr val="dk1"/>
          </a:lnRef>
          <a:fillRef idx="0">
            <a:schemeClr val="dk1"/>
          </a:fillRef>
          <a:effectRef idx="0">
            <a:schemeClr val="dk1"/>
          </a:effectRef>
          <a:fontRef idx="minor">
            <a:schemeClr val="tx1"/>
          </a:fontRef>
        </p:style>
      </p:cxnSp>
      <p:sp>
        <p:nvSpPr>
          <p:cNvPr id="124" name="TextBox 123">
            <a:extLst>
              <a:ext uri="{FF2B5EF4-FFF2-40B4-BE49-F238E27FC236}">
                <a16:creationId xmlns:a16="http://schemas.microsoft.com/office/drawing/2014/main" id="{E67AB81A-C1A4-4AFB-A0AD-23723E62D95D}"/>
              </a:ext>
            </a:extLst>
          </p:cNvPr>
          <p:cNvSpPr txBox="1"/>
          <p:nvPr/>
        </p:nvSpPr>
        <p:spPr>
          <a:xfrm>
            <a:off x="10627474" y="3493804"/>
            <a:ext cx="758358" cy="338554"/>
          </a:xfrm>
          <a:prstGeom prst="rect">
            <a:avLst/>
          </a:prstGeom>
          <a:noFill/>
        </p:spPr>
        <p:txBody>
          <a:bodyPr wrap="square">
            <a:spAutoFit/>
          </a:bodyPr>
          <a:lstStyle/>
          <a:p>
            <a:pPr algn="ctr"/>
            <a:r>
              <a:rPr lang="en-CA" sz="1600" b="1" dirty="0"/>
              <a:t>TIME</a:t>
            </a:r>
            <a:endParaRPr lang="en-CA" sz="1200" b="1" dirty="0"/>
          </a:p>
        </p:txBody>
      </p:sp>
      <p:cxnSp>
        <p:nvCxnSpPr>
          <p:cNvPr id="129" name="Connector: Elbow 128">
            <a:extLst>
              <a:ext uri="{FF2B5EF4-FFF2-40B4-BE49-F238E27FC236}">
                <a16:creationId xmlns:a16="http://schemas.microsoft.com/office/drawing/2014/main" id="{FD893BF7-4F6C-4651-8054-28565C3C3AAD}"/>
              </a:ext>
            </a:extLst>
          </p:cNvPr>
          <p:cNvCxnSpPr>
            <a:cxnSpLocks/>
            <a:stCxn id="85" idx="2"/>
            <a:endCxn id="117" idx="2"/>
          </p:cNvCxnSpPr>
          <p:nvPr/>
        </p:nvCxnSpPr>
        <p:spPr>
          <a:xfrm rot="5400000">
            <a:off x="7454210" y="2409941"/>
            <a:ext cx="1085888" cy="2983188"/>
          </a:xfrm>
          <a:prstGeom prst="bentConnector3">
            <a:avLst>
              <a:gd name="adj1" fmla="val 112955"/>
            </a:avLst>
          </a:prstGeom>
          <a:ln w="28575">
            <a:tailEnd type="triangle"/>
          </a:ln>
        </p:spPr>
        <p:style>
          <a:lnRef idx="1">
            <a:schemeClr val="dk1"/>
          </a:lnRef>
          <a:fillRef idx="0">
            <a:schemeClr val="dk1"/>
          </a:fillRef>
          <a:effectRef idx="0">
            <a:schemeClr val="dk1"/>
          </a:effectRef>
          <a:fontRef idx="minor">
            <a:schemeClr val="tx1"/>
          </a:fontRef>
        </p:style>
      </p:cxnSp>
      <p:sp>
        <p:nvSpPr>
          <p:cNvPr id="3" name="PB">
            <a:extLst>
              <a:ext uri="{FF2B5EF4-FFF2-40B4-BE49-F238E27FC236}">
                <a16:creationId xmlns:a16="http://schemas.microsoft.com/office/drawing/2014/main" id="{224B23E1-59A9-4131-B9FA-1CE718B8C776}"/>
              </a:ext>
            </a:extLst>
          </p:cNvPr>
          <p:cNvSpPr/>
          <p:nvPr/>
        </p:nvSpPr>
        <p:spPr>
          <a:xfrm>
            <a:off x="0" y="6705600"/>
            <a:ext cx="4136572"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08014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600200"/>
            <a:ext cx="10515600" cy="5045529"/>
          </a:xfrm>
        </p:spPr>
        <p:txBody>
          <a:bodyPr>
            <a:normAutofit/>
          </a:bodyPr>
          <a:lstStyle/>
          <a:p>
            <a:r>
              <a:rPr lang="en-CA" b="1" dirty="0">
                <a:solidFill>
                  <a:schemeClr val="bg2">
                    <a:lumMod val="25000"/>
                  </a:schemeClr>
                </a:solidFill>
                <a:latin typeface="Arial" panose="020B0604020202020204" pitchFamily="34" charset="0"/>
                <a:cs typeface="Arial" panose="020B0604020202020204" pitchFamily="34" charset="0"/>
              </a:rPr>
              <a:t>Research problem and research objectives</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Methods and experimental design</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Key results</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Research impact</a:t>
            </a:r>
          </a:p>
          <a:p>
            <a:pPr marL="0" indent="0">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Ethical considerations</a:t>
            </a:r>
          </a:p>
          <a:p>
            <a:endParaRPr lang="en-CA" b="1" dirty="0">
              <a:solidFill>
                <a:schemeClr val="bg2">
                  <a:lumMod val="25000"/>
                </a:schemeClr>
              </a:solidFill>
              <a:latin typeface="Arial" panose="020B0604020202020204" pitchFamily="34" charset="0"/>
              <a:cs typeface="Arial" panose="020B0604020202020204" pitchFamily="34" charset="0"/>
            </a:endParaRPr>
          </a:p>
          <a:p>
            <a:pPr marL="0" indent="0">
              <a:buNone/>
            </a:pPr>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p:txBody>
      </p:sp>
      <p:sp>
        <p:nvSpPr>
          <p:cNvPr id="5" name="PB">
            <a:extLst>
              <a:ext uri="{FF2B5EF4-FFF2-40B4-BE49-F238E27FC236}">
                <a16:creationId xmlns:a16="http://schemas.microsoft.com/office/drawing/2014/main" id="{DF2FBE9A-6F06-40F7-9C1F-4B78A39EFA0C}"/>
              </a:ext>
            </a:extLst>
          </p:cNvPr>
          <p:cNvSpPr/>
          <p:nvPr/>
        </p:nvSpPr>
        <p:spPr>
          <a:xfrm>
            <a:off x="0" y="6705600"/>
            <a:ext cx="435429"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4451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cxnSp>
        <p:nvCxnSpPr>
          <p:cNvPr id="59" name="Straight Arrow Connector 58">
            <a:extLst>
              <a:ext uri="{FF2B5EF4-FFF2-40B4-BE49-F238E27FC236}">
                <a16:creationId xmlns:a16="http://schemas.microsoft.com/office/drawing/2014/main" id="{B47D6C47-9190-4DD1-A521-CC6C7DAE6FD7}"/>
              </a:ext>
            </a:extLst>
          </p:cNvPr>
          <p:cNvCxnSpPr>
            <a:cxnSpLocks/>
          </p:cNvCxnSpPr>
          <p:nvPr/>
        </p:nvCxnSpPr>
        <p:spPr>
          <a:xfrm>
            <a:off x="11011173" y="3814029"/>
            <a:ext cx="0" cy="884784"/>
          </a:xfrm>
          <a:prstGeom prst="straightConnector1">
            <a:avLst/>
          </a:prstGeom>
          <a:ln w="127000">
            <a:solidFill>
              <a:srgbClr val="DAE3F3"/>
            </a:solidFill>
            <a:prstDash val="solid"/>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7F7CFD3C-07A8-4119-BBA3-24C90CD59147}"/>
              </a:ext>
            </a:extLst>
          </p:cNvPr>
          <p:cNvSpPr/>
          <p:nvPr/>
        </p:nvSpPr>
        <p:spPr>
          <a:xfrm>
            <a:off x="1717003" y="4891475"/>
            <a:ext cx="8765930" cy="1087643"/>
          </a:xfrm>
          <a:prstGeom prst="rect">
            <a:avLst/>
          </a:prstGeom>
          <a:solidFill>
            <a:srgbClr val="F2B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8" name="Rectangle 77">
            <a:extLst>
              <a:ext uri="{FF2B5EF4-FFF2-40B4-BE49-F238E27FC236}">
                <a16:creationId xmlns:a16="http://schemas.microsoft.com/office/drawing/2014/main" id="{1BC3E892-B64C-4C13-99E7-8B6472631191}"/>
              </a:ext>
            </a:extLst>
          </p:cNvPr>
          <p:cNvSpPr/>
          <p:nvPr/>
        </p:nvSpPr>
        <p:spPr>
          <a:xfrm>
            <a:off x="1695610" y="3594356"/>
            <a:ext cx="8787321" cy="10876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9" name="Oval 78">
            <a:extLst>
              <a:ext uri="{FF2B5EF4-FFF2-40B4-BE49-F238E27FC236}">
                <a16:creationId xmlns:a16="http://schemas.microsoft.com/office/drawing/2014/main" id="{397EEAC1-7F6B-4625-A82C-6F618369CDC4}"/>
              </a:ext>
            </a:extLst>
          </p:cNvPr>
          <p:cNvSpPr/>
          <p:nvPr/>
        </p:nvSpPr>
        <p:spPr>
          <a:xfrm>
            <a:off x="871244" y="4491525"/>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80" name="Rectangle 79">
            <a:extLst>
              <a:ext uri="{FF2B5EF4-FFF2-40B4-BE49-F238E27FC236}">
                <a16:creationId xmlns:a16="http://schemas.microsoft.com/office/drawing/2014/main" id="{AA2DC82D-0037-4309-AD15-8AD8A88E25E7}"/>
              </a:ext>
            </a:extLst>
          </p:cNvPr>
          <p:cNvSpPr/>
          <p:nvPr/>
        </p:nvSpPr>
        <p:spPr>
          <a:xfrm>
            <a:off x="3535879" y="884338"/>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81" name="Rectangle 80">
            <a:extLst>
              <a:ext uri="{FF2B5EF4-FFF2-40B4-BE49-F238E27FC236}">
                <a16:creationId xmlns:a16="http://schemas.microsoft.com/office/drawing/2014/main" id="{3FA1AE2B-5946-40FF-8192-7D2639DCAD69}"/>
              </a:ext>
            </a:extLst>
          </p:cNvPr>
          <p:cNvSpPr/>
          <p:nvPr/>
        </p:nvSpPr>
        <p:spPr>
          <a:xfrm>
            <a:off x="1977611" y="885537"/>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82" name="Rectangle 81">
            <a:extLst>
              <a:ext uri="{FF2B5EF4-FFF2-40B4-BE49-F238E27FC236}">
                <a16:creationId xmlns:a16="http://schemas.microsoft.com/office/drawing/2014/main" id="{2B22CF1C-5A9F-4E58-B824-0D906D3F4019}"/>
              </a:ext>
            </a:extLst>
          </p:cNvPr>
          <p:cNvSpPr/>
          <p:nvPr/>
        </p:nvSpPr>
        <p:spPr>
          <a:xfrm>
            <a:off x="6435757" y="916526"/>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83" name="Rectangle 82">
            <a:extLst>
              <a:ext uri="{FF2B5EF4-FFF2-40B4-BE49-F238E27FC236}">
                <a16:creationId xmlns:a16="http://schemas.microsoft.com/office/drawing/2014/main" id="{7CBB29DB-9ABB-4413-A762-C2C0FC52CFD5}"/>
              </a:ext>
            </a:extLst>
          </p:cNvPr>
          <p:cNvSpPr/>
          <p:nvPr/>
        </p:nvSpPr>
        <p:spPr>
          <a:xfrm>
            <a:off x="1977612" y="1817196"/>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84" name="Rectangle 83">
            <a:extLst>
              <a:ext uri="{FF2B5EF4-FFF2-40B4-BE49-F238E27FC236}">
                <a16:creationId xmlns:a16="http://schemas.microsoft.com/office/drawing/2014/main" id="{944DCBEA-64E3-4C17-AF58-CA3CA87A1661}"/>
              </a:ext>
            </a:extLst>
          </p:cNvPr>
          <p:cNvSpPr/>
          <p:nvPr/>
        </p:nvSpPr>
        <p:spPr>
          <a:xfrm>
            <a:off x="3534842" y="1817198"/>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85" name="Rectangle 84">
            <a:extLst>
              <a:ext uri="{FF2B5EF4-FFF2-40B4-BE49-F238E27FC236}">
                <a16:creationId xmlns:a16="http://schemas.microsoft.com/office/drawing/2014/main" id="{02A8F44A-37A9-43F2-A97A-F4C45BBAF5CB}"/>
              </a:ext>
            </a:extLst>
          </p:cNvPr>
          <p:cNvSpPr/>
          <p:nvPr/>
        </p:nvSpPr>
        <p:spPr>
          <a:xfrm>
            <a:off x="5303364" y="1819065"/>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86" name="Rectangle 85">
            <a:extLst>
              <a:ext uri="{FF2B5EF4-FFF2-40B4-BE49-F238E27FC236}">
                <a16:creationId xmlns:a16="http://schemas.microsoft.com/office/drawing/2014/main" id="{1C05B281-9FFE-4EA7-B14E-72C404C336D4}"/>
              </a:ext>
            </a:extLst>
          </p:cNvPr>
          <p:cNvSpPr/>
          <p:nvPr/>
        </p:nvSpPr>
        <p:spPr>
          <a:xfrm>
            <a:off x="9524724" y="882723"/>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87" name="Connector: Elbow 86">
            <a:extLst>
              <a:ext uri="{FF2B5EF4-FFF2-40B4-BE49-F238E27FC236}">
                <a16:creationId xmlns:a16="http://schemas.microsoft.com/office/drawing/2014/main" id="{91B82503-2AE5-4071-A897-D26EAD8E8FE7}"/>
              </a:ext>
            </a:extLst>
          </p:cNvPr>
          <p:cNvCxnSpPr>
            <a:cxnSpLocks/>
            <a:stCxn id="86" idx="1"/>
            <a:endCxn id="97" idx="3"/>
          </p:cNvCxnSpPr>
          <p:nvPr/>
        </p:nvCxnSpPr>
        <p:spPr>
          <a:xfrm rot="10800000" flipV="1">
            <a:off x="9182408" y="1174586"/>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88" name="Connector: Elbow 87">
            <a:extLst>
              <a:ext uri="{FF2B5EF4-FFF2-40B4-BE49-F238E27FC236}">
                <a16:creationId xmlns:a16="http://schemas.microsoft.com/office/drawing/2014/main" id="{5CF7F283-B8F6-4FDB-BC0C-1CC6AEFD0DE9}"/>
              </a:ext>
            </a:extLst>
          </p:cNvPr>
          <p:cNvCxnSpPr>
            <a:cxnSpLocks/>
            <a:stCxn id="80" idx="2"/>
            <a:endCxn id="84" idx="0"/>
          </p:cNvCxnSpPr>
          <p:nvPr/>
        </p:nvCxnSpPr>
        <p:spPr>
          <a:xfrm rot="5400000">
            <a:off x="3960648" y="1642114"/>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89" name="Rectangle 88">
            <a:extLst>
              <a:ext uri="{FF2B5EF4-FFF2-40B4-BE49-F238E27FC236}">
                <a16:creationId xmlns:a16="http://schemas.microsoft.com/office/drawing/2014/main" id="{AC9A6DF0-0BF8-4E0A-BF07-56B8D5819CB3}"/>
              </a:ext>
            </a:extLst>
          </p:cNvPr>
          <p:cNvSpPr/>
          <p:nvPr/>
        </p:nvSpPr>
        <p:spPr>
          <a:xfrm>
            <a:off x="1977612" y="2771432"/>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90" name="Rectangle 89">
            <a:extLst>
              <a:ext uri="{FF2B5EF4-FFF2-40B4-BE49-F238E27FC236}">
                <a16:creationId xmlns:a16="http://schemas.microsoft.com/office/drawing/2014/main" id="{0E08DB15-BB49-4065-8DEB-94135D4B0B14}"/>
              </a:ext>
            </a:extLst>
          </p:cNvPr>
          <p:cNvSpPr/>
          <p:nvPr/>
        </p:nvSpPr>
        <p:spPr>
          <a:xfrm>
            <a:off x="3178994" y="2754835"/>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a:t>
            </a:r>
          </a:p>
          <a:p>
            <a:pPr algn="ctr"/>
            <a:r>
              <a:rPr lang="en-CA" sz="1050" dirty="0"/>
              <a:t>(raw count, population normalized count)</a:t>
            </a:r>
          </a:p>
        </p:txBody>
      </p:sp>
      <p:sp>
        <p:nvSpPr>
          <p:cNvPr id="91" name="Rectangle 90">
            <a:extLst>
              <a:ext uri="{FF2B5EF4-FFF2-40B4-BE49-F238E27FC236}">
                <a16:creationId xmlns:a16="http://schemas.microsoft.com/office/drawing/2014/main" id="{3FDCB10D-32A6-4718-814A-2DC92D53B021}"/>
              </a:ext>
            </a:extLst>
          </p:cNvPr>
          <p:cNvSpPr/>
          <p:nvPr/>
        </p:nvSpPr>
        <p:spPr>
          <a:xfrm>
            <a:off x="8923984" y="2772239"/>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92" name="Rectangle 91">
            <a:extLst>
              <a:ext uri="{FF2B5EF4-FFF2-40B4-BE49-F238E27FC236}">
                <a16:creationId xmlns:a16="http://schemas.microsoft.com/office/drawing/2014/main" id="{6B2C7A3F-4CD5-4E98-95BA-1FF5D2562EC9}"/>
              </a:ext>
            </a:extLst>
          </p:cNvPr>
          <p:cNvSpPr/>
          <p:nvPr/>
        </p:nvSpPr>
        <p:spPr>
          <a:xfrm>
            <a:off x="1977612" y="3865174"/>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93" name="Rectangle 92">
            <a:extLst>
              <a:ext uri="{FF2B5EF4-FFF2-40B4-BE49-F238E27FC236}">
                <a16:creationId xmlns:a16="http://schemas.microsoft.com/office/drawing/2014/main" id="{40A7E37D-4AEA-444B-90F5-C2F23802214F}"/>
              </a:ext>
            </a:extLst>
          </p:cNvPr>
          <p:cNvSpPr/>
          <p:nvPr/>
        </p:nvSpPr>
        <p:spPr>
          <a:xfrm>
            <a:off x="1978845" y="5143478"/>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94" name="Rectangle 93">
            <a:extLst>
              <a:ext uri="{FF2B5EF4-FFF2-40B4-BE49-F238E27FC236}">
                <a16:creationId xmlns:a16="http://schemas.microsoft.com/office/drawing/2014/main" id="{CF2CD08A-C0BF-4F86-86CA-B4BEF76F33B8}"/>
              </a:ext>
            </a:extLst>
          </p:cNvPr>
          <p:cNvSpPr/>
          <p:nvPr/>
        </p:nvSpPr>
        <p:spPr>
          <a:xfrm>
            <a:off x="8488236" y="5151092"/>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95" name="Straight Arrow Connector 94">
            <a:extLst>
              <a:ext uri="{FF2B5EF4-FFF2-40B4-BE49-F238E27FC236}">
                <a16:creationId xmlns:a16="http://schemas.microsoft.com/office/drawing/2014/main" id="{5CA4A803-82E9-4AA9-854B-2F762443476B}"/>
              </a:ext>
            </a:extLst>
          </p:cNvPr>
          <p:cNvCxnSpPr>
            <a:cxnSpLocks/>
            <a:stCxn id="90" idx="2"/>
            <a:endCxn id="115" idx="0"/>
          </p:cNvCxnSpPr>
          <p:nvPr/>
        </p:nvCxnSpPr>
        <p:spPr>
          <a:xfrm>
            <a:off x="4131356" y="3374421"/>
            <a:ext cx="5390" cy="17664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6" name="Straight Arrow Connector 95">
            <a:extLst>
              <a:ext uri="{FF2B5EF4-FFF2-40B4-BE49-F238E27FC236}">
                <a16:creationId xmlns:a16="http://schemas.microsoft.com/office/drawing/2014/main" id="{954CA532-EB5E-4AE3-8F3D-B214A5EB867B}"/>
              </a:ext>
            </a:extLst>
          </p:cNvPr>
          <p:cNvCxnSpPr>
            <a:cxnSpLocks/>
            <a:stCxn id="84" idx="2"/>
            <a:endCxn id="90" idx="0"/>
          </p:cNvCxnSpPr>
          <p:nvPr/>
        </p:nvCxnSpPr>
        <p:spPr>
          <a:xfrm flipH="1">
            <a:off x="4131356" y="2400924"/>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97" name="Rectangle 96">
            <a:extLst>
              <a:ext uri="{FF2B5EF4-FFF2-40B4-BE49-F238E27FC236}">
                <a16:creationId xmlns:a16="http://schemas.microsoft.com/office/drawing/2014/main" id="{D3B93854-2EB2-47E3-95A6-FA66811B8725}"/>
              </a:ext>
            </a:extLst>
          </p:cNvPr>
          <p:cNvSpPr/>
          <p:nvPr/>
        </p:nvSpPr>
        <p:spPr>
          <a:xfrm>
            <a:off x="7982698" y="883611"/>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98" name="Straight Connector 97">
            <a:extLst>
              <a:ext uri="{FF2B5EF4-FFF2-40B4-BE49-F238E27FC236}">
                <a16:creationId xmlns:a16="http://schemas.microsoft.com/office/drawing/2014/main" id="{B562C6BB-17E6-4241-B6FC-9970E6FA435D}"/>
              </a:ext>
            </a:extLst>
          </p:cNvPr>
          <p:cNvCxnSpPr>
            <a:cxnSpLocks/>
          </p:cNvCxnSpPr>
          <p:nvPr/>
        </p:nvCxnSpPr>
        <p:spPr>
          <a:xfrm>
            <a:off x="6815023" y="742794"/>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AA28427B-913D-4F8A-A1BD-EF30E1ADF1AD}"/>
              </a:ext>
            </a:extLst>
          </p:cNvPr>
          <p:cNvCxnSpPr>
            <a:cxnSpLocks/>
          </p:cNvCxnSpPr>
          <p:nvPr/>
        </p:nvCxnSpPr>
        <p:spPr>
          <a:xfrm flipH="1">
            <a:off x="4877199" y="5572239"/>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5792CE6E-150F-4D42-A4C5-AB1E59A8EBE7}"/>
              </a:ext>
            </a:extLst>
          </p:cNvPr>
          <p:cNvCxnSpPr>
            <a:cxnSpLocks/>
          </p:cNvCxnSpPr>
          <p:nvPr/>
        </p:nvCxnSpPr>
        <p:spPr>
          <a:xfrm flipV="1">
            <a:off x="9981507" y="742793"/>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FA515D6-7071-47C1-AD83-B0F923BFDDC3}"/>
              </a:ext>
            </a:extLst>
          </p:cNvPr>
          <p:cNvCxnSpPr>
            <a:cxnSpLocks/>
          </p:cNvCxnSpPr>
          <p:nvPr/>
        </p:nvCxnSpPr>
        <p:spPr>
          <a:xfrm flipH="1">
            <a:off x="6815025" y="742793"/>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A484ABC6-A3D6-4A17-A3D7-033E7A22762D}"/>
              </a:ext>
            </a:extLst>
          </p:cNvPr>
          <p:cNvSpPr/>
          <p:nvPr/>
        </p:nvSpPr>
        <p:spPr>
          <a:xfrm>
            <a:off x="3250996" y="742794"/>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03" name="Rectangle 102">
            <a:extLst>
              <a:ext uri="{FF2B5EF4-FFF2-40B4-BE49-F238E27FC236}">
                <a16:creationId xmlns:a16="http://schemas.microsoft.com/office/drawing/2014/main" id="{C896A2A3-2E62-4E8C-B4E0-228477A19EB8}"/>
              </a:ext>
            </a:extLst>
          </p:cNvPr>
          <p:cNvSpPr/>
          <p:nvPr/>
        </p:nvSpPr>
        <p:spPr>
          <a:xfrm>
            <a:off x="5000827" y="891888"/>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104" name="Connector: Elbow 103">
            <a:extLst>
              <a:ext uri="{FF2B5EF4-FFF2-40B4-BE49-F238E27FC236}">
                <a16:creationId xmlns:a16="http://schemas.microsoft.com/office/drawing/2014/main" id="{7223AF98-A708-4E83-91E0-E899A57FEE3C}"/>
              </a:ext>
            </a:extLst>
          </p:cNvPr>
          <p:cNvCxnSpPr>
            <a:cxnSpLocks/>
            <a:stCxn id="82" idx="2"/>
            <a:endCxn id="85" idx="0"/>
          </p:cNvCxnSpPr>
          <p:nvPr/>
        </p:nvCxnSpPr>
        <p:spPr>
          <a:xfrm rot="5400000">
            <a:off x="6458502" y="1208361"/>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05" name="Rectangle 104">
            <a:extLst>
              <a:ext uri="{FF2B5EF4-FFF2-40B4-BE49-F238E27FC236}">
                <a16:creationId xmlns:a16="http://schemas.microsoft.com/office/drawing/2014/main" id="{F67C6739-D7CD-4A26-8C05-8E8E1A039FDB}"/>
              </a:ext>
            </a:extLst>
          </p:cNvPr>
          <p:cNvSpPr/>
          <p:nvPr/>
        </p:nvSpPr>
        <p:spPr>
          <a:xfrm>
            <a:off x="7924532" y="1831319"/>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106" name="Connector: Elbow 105">
            <a:extLst>
              <a:ext uri="{FF2B5EF4-FFF2-40B4-BE49-F238E27FC236}">
                <a16:creationId xmlns:a16="http://schemas.microsoft.com/office/drawing/2014/main" id="{6FE7715B-4AA2-43F9-AB90-DC7234826152}"/>
              </a:ext>
            </a:extLst>
          </p:cNvPr>
          <p:cNvCxnSpPr>
            <a:cxnSpLocks/>
            <a:stCxn id="97" idx="2"/>
            <a:endCxn id="105" idx="0"/>
          </p:cNvCxnSpPr>
          <p:nvPr/>
        </p:nvCxnSpPr>
        <p:spPr>
          <a:xfrm rot="16200000" flipH="1">
            <a:off x="8401369" y="1648520"/>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07" name="Connector: Elbow 106">
            <a:extLst>
              <a:ext uri="{FF2B5EF4-FFF2-40B4-BE49-F238E27FC236}">
                <a16:creationId xmlns:a16="http://schemas.microsoft.com/office/drawing/2014/main" id="{65F015E5-370E-45E2-99CF-FA1CE0C93463}"/>
              </a:ext>
            </a:extLst>
          </p:cNvPr>
          <p:cNvCxnSpPr>
            <a:cxnSpLocks/>
            <a:stCxn id="103" idx="2"/>
            <a:endCxn id="85" idx="0"/>
          </p:cNvCxnSpPr>
          <p:nvPr/>
        </p:nvCxnSpPr>
        <p:spPr>
          <a:xfrm rot="16200000" flipH="1">
            <a:off x="5711920" y="1364376"/>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08" name="Rectangle 107">
            <a:extLst>
              <a:ext uri="{FF2B5EF4-FFF2-40B4-BE49-F238E27FC236}">
                <a16:creationId xmlns:a16="http://schemas.microsoft.com/office/drawing/2014/main" id="{14B81E43-18B1-4672-A9BD-D9B3908F148C}"/>
              </a:ext>
            </a:extLst>
          </p:cNvPr>
          <p:cNvSpPr/>
          <p:nvPr/>
        </p:nvSpPr>
        <p:spPr>
          <a:xfrm>
            <a:off x="6521260" y="2744233"/>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109" name="Connector: Elbow 108">
            <a:extLst>
              <a:ext uri="{FF2B5EF4-FFF2-40B4-BE49-F238E27FC236}">
                <a16:creationId xmlns:a16="http://schemas.microsoft.com/office/drawing/2014/main" id="{D1FC0A63-A65E-4EF0-BB61-01B1756B021C}"/>
              </a:ext>
            </a:extLst>
          </p:cNvPr>
          <p:cNvCxnSpPr>
            <a:cxnSpLocks/>
            <a:stCxn id="85" idx="1"/>
            <a:endCxn id="90" idx="3"/>
          </p:cNvCxnSpPr>
          <p:nvPr/>
        </p:nvCxnSpPr>
        <p:spPr>
          <a:xfrm rot="10800000" flipV="1">
            <a:off x="5083720" y="2110928"/>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110" name="Connector: Elbow 109">
            <a:extLst>
              <a:ext uri="{FF2B5EF4-FFF2-40B4-BE49-F238E27FC236}">
                <a16:creationId xmlns:a16="http://schemas.microsoft.com/office/drawing/2014/main" id="{19BD7938-CD9A-4E19-8A20-2914FFC62EF9}"/>
              </a:ext>
            </a:extLst>
          </p:cNvPr>
          <p:cNvCxnSpPr>
            <a:cxnSpLocks/>
            <a:endCxn id="108" idx="1"/>
          </p:cNvCxnSpPr>
          <p:nvPr/>
        </p:nvCxnSpPr>
        <p:spPr>
          <a:xfrm rot="16200000" flipH="1">
            <a:off x="5935613" y="2450448"/>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11" name="Connector: Elbow 110">
            <a:extLst>
              <a:ext uri="{FF2B5EF4-FFF2-40B4-BE49-F238E27FC236}">
                <a16:creationId xmlns:a16="http://schemas.microsoft.com/office/drawing/2014/main" id="{263471DD-D359-43EF-9E73-AFE769DB1CFB}"/>
              </a:ext>
            </a:extLst>
          </p:cNvPr>
          <p:cNvCxnSpPr>
            <a:cxnSpLocks/>
            <a:stCxn id="105" idx="2"/>
            <a:endCxn id="91" idx="3"/>
          </p:cNvCxnSpPr>
          <p:nvPr/>
        </p:nvCxnSpPr>
        <p:spPr>
          <a:xfrm rot="16200000" flipH="1">
            <a:off x="8993654" y="2005559"/>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112" name="Connector: Elbow 111">
            <a:extLst>
              <a:ext uri="{FF2B5EF4-FFF2-40B4-BE49-F238E27FC236}">
                <a16:creationId xmlns:a16="http://schemas.microsoft.com/office/drawing/2014/main" id="{DA9E4696-629F-407D-9BE2-3723DCC9FB4E}"/>
              </a:ext>
            </a:extLst>
          </p:cNvPr>
          <p:cNvCxnSpPr>
            <a:cxnSpLocks/>
            <a:endCxn id="122" idx="0"/>
          </p:cNvCxnSpPr>
          <p:nvPr/>
        </p:nvCxnSpPr>
        <p:spPr>
          <a:xfrm rot="10800000" flipV="1">
            <a:off x="5464510" y="3259794"/>
            <a:ext cx="1055917" cy="60839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13" name="Rectangle 112">
            <a:extLst>
              <a:ext uri="{FF2B5EF4-FFF2-40B4-BE49-F238E27FC236}">
                <a16:creationId xmlns:a16="http://schemas.microsoft.com/office/drawing/2014/main" id="{901081E7-1814-4FF4-9D4C-9FF9737BEED2}"/>
              </a:ext>
            </a:extLst>
          </p:cNvPr>
          <p:cNvSpPr/>
          <p:nvPr/>
        </p:nvSpPr>
        <p:spPr>
          <a:xfrm>
            <a:off x="6976512" y="3860753"/>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(LSTM, VAR)</a:t>
            </a:r>
          </a:p>
        </p:txBody>
      </p:sp>
      <p:cxnSp>
        <p:nvCxnSpPr>
          <p:cNvPr id="114" name="Connector: Elbow 113">
            <a:extLst>
              <a:ext uri="{FF2B5EF4-FFF2-40B4-BE49-F238E27FC236}">
                <a16:creationId xmlns:a16="http://schemas.microsoft.com/office/drawing/2014/main" id="{9705487D-AB6A-4E25-918E-A7E6A1229FB5}"/>
              </a:ext>
            </a:extLst>
          </p:cNvPr>
          <p:cNvCxnSpPr>
            <a:cxnSpLocks/>
            <a:stCxn id="108" idx="2"/>
            <a:endCxn id="113" idx="0"/>
          </p:cNvCxnSpPr>
          <p:nvPr/>
        </p:nvCxnSpPr>
        <p:spPr>
          <a:xfrm rot="16200000" flipH="1">
            <a:off x="7014110" y="3383053"/>
            <a:ext cx="532794"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15" name="Rectangle 114">
            <a:extLst>
              <a:ext uri="{FF2B5EF4-FFF2-40B4-BE49-F238E27FC236}">
                <a16:creationId xmlns:a16="http://schemas.microsoft.com/office/drawing/2014/main" id="{CD4879F0-6895-486F-A319-492A61935F78}"/>
              </a:ext>
            </a:extLst>
          </p:cNvPr>
          <p:cNvSpPr/>
          <p:nvPr/>
        </p:nvSpPr>
        <p:spPr>
          <a:xfrm>
            <a:off x="3506378" y="5140841"/>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116" name="Rectangle 115">
            <a:extLst>
              <a:ext uri="{FF2B5EF4-FFF2-40B4-BE49-F238E27FC236}">
                <a16:creationId xmlns:a16="http://schemas.microsoft.com/office/drawing/2014/main" id="{A75255D1-82AA-4018-A611-D24D05A9ACB2}"/>
              </a:ext>
            </a:extLst>
          </p:cNvPr>
          <p:cNvSpPr/>
          <p:nvPr/>
        </p:nvSpPr>
        <p:spPr>
          <a:xfrm>
            <a:off x="6116124" y="5144932"/>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117" name="Connector: Elbow 116">
            <a:extLst>
              <a:ext uri="{FF2B5EF4-FFF2-40B4-BE49-F238E27FC236}">
                <a16:creationId xmlns:a16="http://schemas.microsoft.com/office/drawing/2014/main" id="{69B7FE9F-03BA-4DC2-9A95-572081E75AE2}"/>
              </a:ext>
            </a:extLst>
          </p:cNvPr>
          <p:cNvCxnSpPr>
            <a:cxnSpLocks/>
            <a:stCxn id="91" idx="2"/>
            <a:endCxn id="94" idx="3"/>
          </p:cNvCxnSpPr>
          <p:nvPr/>
        </p:nvCxnSpPr>
        <p:spPr>
          <a:xfrm rot="16200000" flipH="1">
            <a:off x="8705597" y="4141741"/>
            <a:ext cx="2084364" cy="518065"/>
          </a:xfrm>
          <a:prstGeom prst="bentConnector4">
            <a:avLst>
              <a:gd name="adj1" fmla="val 77378"/>
              <a:gd name="adj2" fmla="val 153140"/>
            </a:avLst>
          </a:prstGeom>
          <a:ln w="28575">
            <a:tailEnd type="triangle"/>
          </a:ln>
        </p:spPr>
        <p:style>
          <a:lnRef idx="1">
            <a:schemeClr val="dk1"/>
          </a:lnRef>
          <a:fillRef idx="0">
            <a:schemeClr val="dk1"/>
          </a:fillRef>
          <a:effectRef idx="0">
            <a:schemeClr val="dk1"/>
          </a:effectRef>
          <a:fontRef idx="minor">
            <a:schemeClr val="tx1"/>
          </a:fontRef>
        </p:style>
      </p:cxnSp>
      <p:cxnSp>
        <p:nvCxnSpPr>
          <p:cNvPr id="118" name="Connector: Elbow 117">
            <a:extLst>
              <a:ext uri="{FF2B5EF4-FFF2-40B4-BE49-F238E27FC236}">
                <a16:creationId xmlns:a16="http://schemas.microsoft.com/office/drawing/2014/main" id="{756C252C-038A-418B-A8DA-12557BE28826}"/>
              </a:ext>
            </a:extLst>
          </p:cNvPr>
          <p:cNvCxnSpPr>
            <a:cxnSpLocks/>
            <a:stCxn id="85" idx="2"/>
            <a:endCxn id="91" idx="0"/>
          </p:cNvCxnSpPr>
          <p:nvPr/>
        </p:nvCxnSpPr>
        <p:spPr>
          <a:xfrm rot="16200000" flipH="1">
            <a:off x="7642953" y="926446"/>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19" name="Connector: Elbow 118">
            <a:extLst>
              <a:ext uri="{FF2B5EF4-FFF2-40B4-BE49-F238E27FC236}">
                <a16:creationId xmlns:a16="http://schemas.microsoft.com/office/drawing/2014/main" id="{7AB60843-B9AD-44B2-9EA2-20054241A903}"/>
              </a:ext>
            </a:extLst>
          </p:cNvPr>
          <p:cNvCxnSpPr>
            <a:cxnSpLocks/>
            <a:stCxn id="91" idx="2"/>
            <a:endCxn id="116" idx="0"/>
          </p:cNvCxnSpPr>
          <p:nvPr/>
        </p:nvCxnSpPr>
        <p:spPr>
          <a:xfrm rot="5400000">
            <a:off x="7288911" y="2945095"/>
            <a:ext cx="1786341" cy="2613335"/>
          </a:xfrm>
          <a:prstGeom prst="bentConnector3">
            <a:avLst>
              <a:gd name="adj1" fmla="val 90114"/>
            </a:avLst>
          </a:prstGeom>
          <a:ln w="28575">
            <a:tailEnd type="triangle"/>
          </a:ln>
        </p:spPr>
        <p:style>
          <a:lnRef idx="1">
            <a:schemeClr val="dk1"/>
          </a:lnRef>
          <a:fillRef idx="0">
            <a:schemeClr val="dk1"/>
          </a:fillRef>
          <a:effectRef idx="0">
            <a:schemeClr val="dk1"/>
          </a:effectRef>
          <a:fontRef idx="minor">
            <a:schemeClr val="tx1"/>
          </a:fontRef>
        </p:style>
      </p:cxnSp>
      <p:cxnSp>
        <p:nvCxnSpPr>
          <p:cNvPr id="120" name="Connector: Elbow 119">
            <a:extLst>
              <a:ext uri="{FF2B5EF4-FFF2-40B4-BE49-F238E27FC236}">
                <a16:creationId xmlns:a16="http://schemas.microsoft.com/office/drawing/2014/main" id="{37CF7086-D588-4FE6-9FA5-A436BA340165}"/>
              </a:ext>
            </a:extLst>
          </p:cNvPr>
          <p:cNvCxnSpPr>
            <a:cxnSpLocks/>
          </p:cNvCxnSpPr>
          <p:nvPr/>
        </p:nvCxnSpPr>
        <p:spPr>
          <a:xfrm rot="5400000">
            <a:off x="4776708" y="4754370"/>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21" name="Connector: Elbow 120">
            <a:extLst>
              <a:ext uri="{FF2B5EF4-FFF2-40B4-BE49-F238E27FC236}">
                <a16:creationId xmlns:a16="http://schemas.microsoft.com/office/drawing/2014/main" id="{04C38E3F-CB6D-4BBC-AE06-1A3A5C96758E}"/>
              </a:ext>
            </a:extLst>
          </p:cNvPr>
          <p:cNvCxnSpPr>
            <a:cxnSpLocks/>
          </p:cNvCxnSpPr>
          <p:nvPr/>
        </p:nvCxnSpPr>
        <p:spPr>
          <a:xfrm rot="16200000" flipH="1">
            <a:off x="5320859" y="4637133"/>
            <a:ext cx="938917" cy="6516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22" name="Rectangle 121">
            <a:extLst>
              <a:ext uri="{FF2B5EF4-FFF2-40B4-BE49-F238E27FC236}">
                <a16:creationId xmlns:a16="http://schemas.microsoft.com/office/drawing/2014/main" id="{F526F958-8BFD-43E4-AEAD-1ECC3848A53E}"/>
              </a:ext>
            </a:extLst>
          </p:cNvPr>
          <p:cNvSpPr/>
          <p:nvPr/>
        </p:nvSpPr>
        <p:spPr>
          <a:xfrm>
            <a:off x="4884379" y="3868190"/>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123" name="Rectangle 122">
            <a:extLst>
              <a:ext uri="{FF2B5EF4-FFF2-40B4-BE49-F238E27FC236}">
                <a16:creationId xmlns:a16="http://schemas.microsoft.com/office/drawing/2014/main" id="{D38410B7-4F9A-4B62-8327-63B000DF548F}"/>
              </a:ext>
            </a:extLst>
          </p:cNvPr>
          <p:cNvSpPr/>
          <p:nvPr/>
        </p:nvSpPr>
        <p:spPr>
          <a:xfrm>
            <a:off x="6112403" y="3860753"/>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TLCC + Granger causality</a:t>
            </a:r>
          </a:p>
        </p:txBody>
      </p:sp>
      <p:cxnSp>
        <p:nvCxnSpPr>
          <p:cNvPr id="124" name="Connector: Elbow 123">
            <a:extLst>
              <a:ext uri="{FF2B5EF4-FFF2-40B4-BE49-F238E27FC236}">
                <a16:creationId xmlns:a16="http://schemas.microsoft.com/office/drawing/2014/main" id="{57A20E58-5119-4FEA-963E-FD3A0087086F}"/>
              </a:ext>
            </a:extLst>
          </p:cNvPr>
          <p:cNvCxnSpPr>
            <a:cxnSpLocks/>
            <a:stCxn id="122" idx="2"/>
            <a:endCxn id="123" idx="2"/>
          </p:cNvCxnSpPr>
          <p:nvPr/>
        </p:nvCxnSpPr>
        <p:spPr>
          <a:xfrm rot="5400000" flipH="1" flipV="1">
            <a:off x="5981316" y="3927672"/>
            <a:ext cx="7437" cy="1041052"/>
          </a:xfrm>
          <a:prstGeom prst="bentConnector3">
            <a:avLst>
              <a:gd name="adj1" fmla="val -1832473"/>
            </a:avLst>
          </a:prstGeom>
          <a:ln w="28575">
            <a:tailEnd type="triangle"/>
          </a:ln>
        </p:spPr>
        <p:style>
          <a:lnRef idx="1">
            <a:schemeClr val="dk1"/>
          </a:lnRef>
          <a:fillRef idx="0">
            <a:schemeClr val="dk1"/>
          </a:fillRef>
          <a:effectRef idx="0">
            <a:schemeClr val="dk1"/>
          </a:effectRef>
          <a:fontRef idx="minor">
            <a:schemeClr val="tx1"/>
          </a:fontRef>
        </p:style>
      </p:cxnSp>
      <p:sp>
        <p:nvSpPr>
          <p:cNvPr id="130" name="TextBox 129">
            <a:extLst>
              <a:ext uri="{FF2B5EF4-FFF2-40B4-BE49-F238E27FC236}">
                <a16:creationId xmlns:a16="http://schemas.microsoft.com/office/drawing/2014/main" id="{B640F0CC-3390-4C26-9DC6-0EEC7D1A4EDC}"/>
              </a:ext>
            </a:extLst>
          </p:cNvPr>
          <p:cNvSpPr txBox="1"/>
          <p:nvPr/>
        </p:nvSpPr>
        <p:spPr>
          <a:xfrm>
            <a:off x="10627474" y="3493804"/>
            <a:ext cx="758358" cy="338554"/>
          </a:xfrm>
          <a:prstGeom prst="rect">
            <a:avLst/>
          </a:prstGeom>
          <a:noFill/>
        </p:spPr>
        <p:txBody>
          <a:bodyPr wrap="square">
            <a:spAutoFit/>
          </a:bodyPr>
          <a:lstStyle/>
          <a:p>
            <a:pPr algn="ctr"/>
            <a:r>
              <a:rPr lang="en-CA" sz="1600" b="1" dirty="0"/>
              <a:t>TIME</a:t>
            </a:r>
            <a:endParaRPr lang="en-CA" sz="1200" b="1" dirty="0"/>
          </a:p>
        </p:txBody>
      </p:sp>
      <p:cxnSp>
        <p:nvCxnSpPr>
          <p:cNvPr id="131" name="Straight Arrow Connector 130">
            <a:extLst>
              <a:ext uri="{FF2B5EF4-FFF2-40B4-BE49-F238E27FC236}">
                <a16:creationId xmlns:a16="http://schemas.microsoft.com/office/drawing/2014/main" id="{0C1C28EE-A474-4597-91E2-956F9CF75928}"/>
              </a:ext>
            </a:extLst>
          </p:cNvPr>
          <p:cNvCxnSpPr>
            <a:cxnSpLocks/>
          </p:cNvCxnSpPr>
          <p:nvPr/>
        </p:nvCxnSpPr>
        <p:spPr>
          <a:xfrm>
            <a:off x="11012410" y="5094334"/>
            <a:ext cx="0" cy="884784"/>
          </a:xfrm>
          <a:prstGeom prst="straightConnector1">
            <a:avLst/>
          </a:prstGeom>
          <a:ln w="127000">
            <a:solidFill>
              <a:srgbClr val="F2B8BE"/>
            </a:solidFill>
            <a:prstDash val="solid"/>
            <a:tailEnd type="triangle"/>
          </a:ln>
        </p:spPr>
        <p:style>
          <a:lnRef idx="1">
            <a:schemeClr val="dk1"/>
          </a:lnRef>
          <a:fillRef idx="0">
            <a:schemeClr val="dk1"/>
          </a:fillRef>
          <a:effectRef idx="0">
            <a:schemeClr val="dk1"/>
          </a:effectRef>
          <a:fontRef idx="minor">
            <a:schemeClr val="tx1"/>
          </a:fontRef>
        </p:style>
      </p:cxnSp>
      <p:sp>
        <p:nvSpPr>
          <p:cNvPr id="132" name="TextBox 131">
            <a:extLst>
              <a:ext uri="{FF2B5EF4-FFF2-40B4-BE49-F238E27FC236}">
                <a16:creationId xmlns:a16="http://schemas.microsoft.com/office/drawing/2014/main" id="{C07AF157-07BE-4852-86E4-DECFE57BFFEA}"/>
              </a:ext>
            </a:extLst>
          </p:cNvPr>
          <p:cNvSpPr txBox="1"/>
          <p:nvPr/>
        </p:nvSpPr>
        <p:spPr>
          <a:xfrm>
            <a:off x="10475452" y="4788136"/>
            <a:ext cx="1068902" cy="338554"/>
          </a:xfrm>
          <a:prstGeom prst="rect">
            <a:avLst/>
          </a:prstGeom>
          <a:noFill/>
        </p:spPr>
        <p:txBody>
          <a:bodyPr wrap="square">
            <a:spAutoFit/>
          </a:bodyPr>
          <a:lstStyle/>
          <a:p>
            <a:pPr algn="ctr"/>
            <a:r>
              <a:rPr lang="en-CA" sz="1600" b="1" dirty="0"/>
              <a:t>RELATION</a:t>
            </a:r>
            <a:endParaRPr lang="en-CA" sz="1200" b="1" dirty="0"/>
          </a:p>
        </p:txBody>
      </p:sp>
      <p:cxnSp>
        <p:nvCxnSpPr>
          <p:cNvPr id="135" name="Connector: Elbow 134">
            <a:extLst>
              <a:ext uri="{FF2B5EF4-FFF2-40B4-BE49-F238E27FC236}">
                <a16:creationId xmlns:a16="http://schemas.microsoft.com/office/drawing/2014/main" id="{1AD60C36-8015-4392-9EAC-6BA764183189}"/>
              </a:ext>
            </a:extLst>
          </p:cNvPr>
          <p:cNvCxnSpPr>
            <a:cxnSpLocks/>
            <a:stCxn id="91" idx="2"/>
            <a:endCxn id="123" idx="2"/>
          </p:cNvCxnSpPr>
          <p:nvPr/>
        </p:nvCxnSpPr>
        <p:spPr>
          <a:xfrm rot="5400000">
            <a:off x="7454210" y="2409941"/>
            <a:ext cx="1085888" cy="2983188"/>
          </a:xfrm>
          <a:prstGeom prst="bentConnector3">
            <a:avLst>
              <a:gd name="adj1" fmla="val 112955"/>
            </a:avLst>
          </a:prstGeom>
          <a:ln w="28575">
            <a:tailEnd type="triangle"/>
          </a:ln>
        </p:spPr>
        <p:style>
          <a:lnRef idx="1">
            <a:schemeClr val="dk1"/>
          </a:lnRef>
          <a:fillRef idx="0">
            <a:schemeClr val="dk1"/>
          </a:fillRef>
          <a:effectRef idx="0">
            <a:schemeClr val="dk1"/>
          </a:effectRef>
          <a:fontRef idx="minor">
            <a:schemeClr val="tx1"/>
          </a:fontRef>
        </p:style>
      </p:cxnSp>
      <p:sp>
        <p:nvSpPr>
          <p:cNvPr id="3" name="PB">
            <a:extLst>
              <a:ext uri="{FF2B5EF4-FFF2-40B4-BE49-F238E27FC236}">
                <a16:creationId xmlns:a16="http://schemas.microsoft.com/office/drawing/2014/main" id="{AD2B2D37-D5AA-4304-880C-99FB792C801B}"/>
              </a:ext>
            </a:extLst>
          </p:cNvPr>
          <p:cNvSpPr/>
          <p:nvPr/>
        </p:nvSpPr>
        <p:spPr>
          <a:xfrm>
            <a:off x="0" y="6705600"/>
            <a:ext cx="4354286"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60577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cxnSp>
        <p:nvCxnSpPr>
          <p:cNvPr id="142" name="Straight Arrow Connector 141">
            <a:extLst>
              <a:ext uri="{FF2B5EF4-FFF2-40B4-BE49-F238E27FC236}">
                <a16:creationId xmlns:a16="http://schemas.microsoft.com/office/drawing/2014/main" id="{494A6510-D68F-47F0-A6E2-136003361992}"/>
              </a:ext>
            </a:extLst>
          </p:cNvPr>
          <p:cNvCxnSpPr>
            <a:cxnSpLocks/>
          </p:cNvCxnSpPr>
          <p:nvPr/>
        </p:nvCxnSpPr>
        <p:spPr>
          <a:xfrm>
            <a:off x="11011173" y="3814029"/>
            <a:ext cx="0" cy="884784"/>
          </a:xfrm>
          <a:prstGeom prst="straightConnector1">
            <a:avLst/>
          </a:prstGeom>
          <a:ln w="127000">
            <a:solidFill>
              <a:srgbClr val="DAE3F3"/>
            </a:solidFill>
            <a:prstDash val="solid"/>
            <a:tailEnd type="triangle"/>
          </a:ln>
        </p:spPr>
        <p:style>
          <a:lnRef idx="1">
            <a:schemeClr val="dk1"/>
          </a:lnRef>
          <a:fillRef idx="0">
            <a:schemeClr val="dk1"/>
          </a:fillRef>
          <a:effectRef idx="0">
            <a:schemeClr val="dk1"/>
          </a:effectRef>
          <a:fontRef idx="minor">
            <a:schemeClr val="tx1"/>
          </a:fontRef>
        </p:style>
      </p:cxnSp>
      <p:sp>
        <p:nvSpPr>
          <p:cNvPr id="143" name="Rectangle 142">
            <a:extLst>
              <a:ext uri="{FF2B5EF4-FFF2-40B4-BE49-F238E27FC236}">
                <a16:creationId xmlns:a16="http://schemas.microsoft.com/office/drawing/2014/main" id="{1667A401-2268-4DD8-852C-1153C5F7012E}"/>
              </a:ext>
            </a:extLst>
          </p:cNvPr>
          <p:cNvSpPr/>
          <p:nvPr/>
        </p:nvSpPr>
        <p:spPr>
          <a:xfrm>
            <a:off x="1717003" y="4891475"/>
            <a:ext cx="8765930" cy="1087643"/>
          </a:xfrm>
          <a:prstGeom prst="rect">
            <a:avLst/>
          </a:prstGeom>
          <a:solidFill>
            <a:srgbClr val="F2B8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4" name="Rectangle 143">
            <a:extLst>
              <a:ext uri="{FF2B5EF4-FFF2-40B4-BE49-F238E27FC236}">
                <a16:creationId xmlns:a16="http://schemas.microsoft.com/office/drawing/2014/main" id="{7222E0D7-992E-4574-B02F-1BF96A2F06D9}"/>
              </a:ext>
            </a:extLst>
          </p:cNvPr>
          <p:cNvSpPr/>
          <p:nvPr/>
        </p:nvSpPr>
        <p:spPr>
          <a:xfrm>
            <a:off x="1695610" y="3594356"/>
            <a:ext cx="8787321" cy="1087643"/>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145" name="Straight Connector 144">
            <a:extLst>
              <a:ext uri="{FF2B5EF4-FFF2-40B4-BE49-F238E27FC236}">
                <a16:creationId xmlns:a16="http://schemas.microsoft.com/office/drawing/2014/main" id="{71035B9B-1FA4-4FFC-9B34-07B48F87E36E}"/>
              </a:ext>
            </a:extLst>
          </p:cNvPr>
          <p:cNvCxnSpPr>
            <a:cxnSpLocks/>
          </p:cNvCxnSpPr>
          <p:nvPr/>
        </p:nvCxnSpPr>
        <p:spPr>
          <a:xfrm>
            <a:off x="5063644" y="4733884"/>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146" name="Oval 145">
            <a:extLst>
              <a:ext uri="{FF2B5EF4-FFF2-40B4-BE49-F238E27FC236}">
                <a16:creationId xmlns:a16="http://schemas.microsoft.com/office/drawing/2014/main" id="{1E486A65-E944-4E01-AA38-E44646131FE8}"/>
              </a:ext>
            </a:extLst>
          </p:cNvPr>
          <p:cNvSpPr/>
          <p:nvPr/>
        </p:nvSpPr>
        <p:spPr>
          <a:xfrm>
            <a:off x="871244" y="4491525"/>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47" name="Rectangle 146">
            <a:extLst>
              <a:ext uri="{FF2B5EF4-FFF2-40B4-BE49-F238E27FC236}">
                <a16:creationId xmlns:a16="http://schemas.microsoft.com/office/drawing/2014/main" id="{FE530268-2ED0-4EFE-9A9F-0C07C1B3B714}"/>
              </a:ext>
            </a:extLst>
          </p:cNvPr>
          <p:cNvSpPr/>
          <p:nvPr/>
        </p:nvSpPr>
        <p:spPr>
          <a:xfrm>
            <a:off x="3535879" y="884338"/>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48" name="Rectangle 147">
            <a:extLst>
              <a:ext uri="{FF2B5EF4-FFF2-40B4-BE49-F238E27FC236}">
                <a16:creationId xmlns:a16="http://schemas.microsoft.com/office/drawing/2014/main" id="{3A9D4B7A-0596-4884-A365-BD055D9EDCC9}"/>
              </a:ext>
            </a:extLst>
          </p:cNvPr>
          <p:cNvSpPr/>
          <p:nvPr/>
        </p:nvSpPr>
        <p:spPr>
          <a:xfrm>
            <a:off x="1977611" y="885537"/>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49" name="Rectangle 148">
            <a:extLst>
              <a:ext uri="{FF2B5EF4-FFF2-40B4-BE49-F238E27FC236}">
                <a16:creationId xmlns:a16="http://schemas.microsoft.com/office/drawing/2014/main" id="{C82CEA22-F19C-498B-9D11-40CA518575C4}"/>
              </a:ext>
            </a:extLst>
          </p:cNvPr>
          <p:cNvSpPr/>
          <p:nvPr/>
        </p:nvSpPr>
        <p:spPr>
          <a:xfrm>
            <a:off x="6435757" y="916526"/>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50" name="Rectangle 149">
            <a:extLst>
              <a:ext uri="{FF2B5EF4-FFF2-40B4-BE49-F238E27FC236}">
                <a16:creationId xmlns:a16="http://schemas.microsoft.com/office/drawing/2014/main" id="{58BEB875-0FAC-47ED-B0CB-79C3BE7A1BD1}"/>
              </a:ext>
            </a:extLst>
          </p:cNvPr>
          <p:cNvSpPr/>
          <p:nvPr/>
        </p:nvSpPr>
        <p:spPr>
          <a:xfrm>
            <a:off x="1977612" y="1817196"/>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1" name="Rectangle 150">
            <a:extLst>
              <a:ext uri="{FF2B5EF4-FFF2-40B4-BE49-F238E27FC236}">
                <a16:creationId xmlns:a16="http://schemas.microsoft.com/office/drawing/2014/main" id="{F3EE286A-2628-4506-BDC3-50FB32797C31}"/>
              </a:ext>
            </a:extLst>
          </p:cNvPr>
          <p:cNvSpPr/>
          <p:nvPr/>
        </p:nvSpPr>
        <p:spPr>
          <a:xfrm>
            <a:off x="3534842" y="1817198"/>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52" name="Rectangle 151">
            <a:extLst>
              <a:ext uri="{FF2B5EF4-FFF2-40B4-BE49-F238E27FC236}">
                <a16:creationId xmlns:a16="http://schemas.microsoft.com/office/drawing/2014/main" id="{2CE932E0-CDF6-44BC-9FEA-D78A0F69AB7B}"/>
              </a:ext>
            </a:extLst>
          </p:cNvPr>
          <p:cNvSpPr/>
          <p:nvPr/>
        </p:nvSpPr>
        <p:spPr>
          <a:xfrm>
            <a:off x="5303364" y="1819065"/>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153" name="Rectangle 152">
            <a:extLst>
              <a:ext uri="{FF2B5EF4-FFF2-40B4-BE49-F238E27FC236}">
                <a16:creationId xmlns:a16="http://schemas.microsoft.com/office/drawing/2014/main" id="{2E16F000-4D21-4224-BBDC-84F87F92114B}"/>
              </a:ext>
            </a:extLst>
          </p:cNvPr>
          <p:cNvSpPr/>
          <p:nvPr/>
        </p:nvSpPr>
        <p:spPr>
          <a:xfrm>
            <a:off x="9524724" y="882723"/>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154" name="Connector: Elbow 153">
            <a:extLst>
              <a:ext uri="{FF2B5EF4-FFF2-40B4-BE49-F238E27FC236}">
                <a16:creationId xmlns:a16="http://schemas.microsoft.com/office/drawing/2014/main" id="{C0446173-2FB5-4523-ADDD-F70CE9D59DAE}"/>
              </a:ext>
            </a:extLst>
          </p:cNvPr>
          <p:cNvCxnSpPr>
            <a:cxnSpLocks/>
            <a:stCxn id="153" idx="1"/>
            <a:endCxn id="164" idx="3"/>
          </p:cNvCxnSpPr>
          <p:nvPr/>
        </p:nvCxnSpPr>
        <p:spPr>
          <a:xfrm rot="10800000" flipV="1">
            <a:off x="9182408" y="1174586"/>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55" name="Connector: Elbow 154">
            <a:extLst>
              <a:ext uri="{FF2B5EF4-FFF2-40B4-BE49-F238E27FC236}">
                <a16:creationId xmlns:a16="http://schemas.microsoft.com/office/drawing/2014/main" id="{A3AE729E-0FFD-4650-AB02-0B313AC8F64D}"/>
              </a:ext>
            </a:extLst>
          </p:cNvPr>
          <p:cNvCxnSpPr>
            <a:cxnSpLocks/>
            <a:stCxn id="147" idx="2"/>
            <a:endCxn id="151" idx="0"/>
          </p:cNvCxnSpPr>
          <p:nvPr/>
        </p:nvCxnSpPr>
        <p:spPr>
          <a:xfrm rot="5400000">
            <a:off x="3960648" y="1642114"/>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56" name="Rectangle 155">
            <a:extLst>
              <a:ext uri="{FF2B5EF4-FFF2-40B4-BE49-F238E27FC236}">
                <a16:creationId xmlns:a16="http://schemas.microsoft.com/office/drawing/2014/main" id="{A51144DA-E006-42B6-8D6B-05E1A0C413F6}"/>
              </a:ext>
            </a:extLst>
          </p:cNvPr>
          <p:cNvSpPr/>
          <p:nvPr/>
        </p:nvSpPr>
        <p:spPr>
          <a:xfrm>
            <a:off x="1977612" y="2771432"/>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157" name="Rectangle 156">
            <a:extLst>
              <a:ext uri="{FF2B5EF4-FFF2-40B4-BE49-F238E27FC236}">
                <a16:creationId xmlns:a16="http://schemas.microsoft.com/office/drawing/2014/main" id="{AF16AF92-B0A8-4B73-A0DD-DE0B076BECE4}"/>
              </a:ext>
            </a:extLst>
          </p:cNvPr>
          <p:cNvSpPr/>
          <p:nvPr/>
        </p:nvSpPr>
        <p:spPr>
          <a:xfrm>
            <a:off x="3178994" y="2754835"/>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a:t>
            </a:r>
          </a:p>
          <a:p>
            <a:pPr algn="ctr"/>
            <a:r>
              <a:rPr lang="en-CA" sz="1050" dirty="0"/>
              <a:t>(raw count, population normalized count)</a:t>
            </a:r>
          </a:p>
        </p:txBody>
      </p:sp>
      <p:sp>
        <p:nvSpPr>
          <p:cNvPr id="158" name="Rectangle 157">
            <a:extLst>
              <a:ext uri="{FF2B5EF4-FFF2-40B4-BE49-F238E27FC236}">
                <a16:creationId xmlns:a16="http://schemas.microsoft.com/office/drawing/2014/main" id="{B338BDA5-BAE8-4D36-A1C1-FAFB3B5339CE}"/>
              </a:ext>
            </a:extLst>
          </p:cNvPr>
          <p:cNvSpPr/>
          <p:nvPr/>
        </p:nvSpPr>
        <p:spPr>
          <a:xfrm>
            <a:off x="8923984" y="2772239"/>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159" name="Rectangle 158">
            <a:extLst>
              <a:ext uri="{FF2B5EF4-FFF2-40B4-BE49-F238E27FC236}">
                <a16:creationId xmlns:a16="http://schemas.microsoft.com/office/drawing/2014/main" id="{4963C3B1-6760-4B26-8A27-8116722B1858}"/>
              </a:ext>
            </a:extLst>
          </p:cNvPr>
          <p:cNvSpPr/>
          <p:nvPr/>
        </p:nvSpPr>
        <p:spPr>
          <a:xfrm>
            <a:off x="1977612" y="3865174"/>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analysis + forecasting</a:t>
            </a:r>
          </a:p>
        </p:txBody>
      </p:sp>
      <p:sp>
        <p:nvSpPr>
          <p:cNvPr id="160" name="Rectangle 159">
            <a:extLst>
              <a:ext uri="{FF2B5EF4-FFF2-40B4-BE49-F238E27FC236}">
                <a16:creationId xmlns:a16="http://schemas.microsoft.com/office/drawing/2014/main" id="{D6B6082E-6D57-4A83-A800-E2433422E8EB}"/>
              </a:ext>
            </a:extLst>
          </p:cNvPr>
          <p:cNvSpPr/>
          <p:nvPr/>
        </p:nvSpPr>
        <p:spPr>
          <a:xfrm>
            <a:off x="1978845" y="5143478"/>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161" name="Rectangle 160">
            <a:extLst>
              <a:ext uri="{FF2B5EF4-FFF2-40B4-BE49-F238E27FC236}">
                <a16:creationId xmlns:a16="http://schemas.microsoft.com/office/drawing/2014/main" id="{3E63F5B1-8E56-445B-9CEE-C336F976AA23}"/>
              </a:ext>
            </a:extLst>
          </p:cNvPr>
          <p:cNvSpPr/>
          <p:nvPr/>
        </p:nvSpPr>
        <p:spPr>
          <a:xfrm>
            <a:off x="8488236" y="5151092"/>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162" name="Straight Arrow Connector 161">
            <a:extLst>
              <a:ext uri="{FF2B5EF4-FFF2-40B4-BE49-F238E27FC236}">
                <a16:creationId xmlns:a16="http://schemas.microsoft.com/office/drawing/2014/main" id="{63007A4F-09BD-43F7-9E1E-2D4BFDF00DFB}"/>
              </a:ext>
            </a:extLst>
          </p:cNvPr>
          <p:cNvCxnSpPr>
            <a:cxnSpLocks/>
            <a:stCxn id="157" idx="2"/>
            <a:endCxn id="182" idx="0"/>
          </p:cNvCxnSpPr>
          <p:nvPr/>
        </p:nvCxnSpPr>
        <p:spPr>
          <a:xfrm>
            <a:off x="4131356" y="3374421"/>
            <a:ext cx="5390" cy="176642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63" name="Straight Arrow Connector 162">
            <a:extLst>
              <a:ext uri="{FF2B5EF4-FFF2-40B4-BE49-F238E27FC236}">
                <a16:creationId xmlns:a16="http://schemas.microsoft.com/office/drawing/2014/main" id="{38703EEE-F7A8-4D70-81C2-423C6B87957F}"/>
              </a:ext>
            </a:extLst>
          </p:cNvPr>
          <p:cNvCxnSpPr>
            <a:cxnSpLocks/>
            <a:stCxn id="151" idx="2"/>
            <a:endCxn id="157" idx="0"/>
          </p:cNvCxnSpPr>
          <p:nvPr/>
        </p:nvCxnSpPr>
        <p:spPr>
          <a:xfrm flipH="1">
            <a:off x="4131356" y="2400924"/>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64" name="Rectangle 163">
            <a:extLst>
              <a:ext uri="{FF2B5EF4-FFF2-40B4-BE49-F238E27FC236}">
                <a16:creationId xmlns:a16="http://schemas.microsoft.com/office/drawing/2014/main" id="{BEB8BBE7-75EA-41F4-8B5A-B14D67D6D464}"/>
              </a:ext>
            </a:extLst>
          </p:cNvPr>
          <p:cNvSpPr/>
          <p:nvPr/>
        </p:nvSpPr>
        <p:spPr>
          <a:xfrm>
            <a:off x="7982698" y="883611"/>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165" name="Straight Connector 164">
            <a:extLst>
              <a:ext uri="{FF2B5EF4-FFF2-40B4-BE49-F238E27FC236}">
                <a16:creationId xmlns:a16="http://schemas.microsoft.com/office/drawing/2014/main" id="{EE7319DA-26B4-437C-BBC2-E968B4F1A660}"/>
              </a:ext>
            </a:extLst>
          </p:cNvPr>
          <p:cNvCxnSpPr>
            <a:cxnSpLocks/>
          </p:cNvCxnSpPr>
          <p:nvPr/>
        </p:nvCxnSpPr>
        <p:spPr>
          <a:xfrm>
            <a:off x="6815023" y="742794"/>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ACA50C0F-A2A7-41BB-A21B-2973C3B4F06B}"/>
              </a:ext>
            </a:extLst>
          </p:cNvPr>
          <p:cNvCxnSpPr>
            <a:cxnSpLocks/>
          </p:cNvCxnSpPr>
          <p:nvPr/>
        </p:nvCxnSpPr>
        <p:spPr>
          <a:xfrm flipH="1">
            <a:off x="4877199" y="5572239"/>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90DD7461-51D4-44FE-A3D9-E51109DA7F6F}"/>
              </a:ext>
            </a:extLst>
          </p:cNvPr>
          <p:cNvCxnSpPr>
            <a:cxnSpLocks/>
          </p:cNvCxnSpPr>
          <p:nvPr/>
        </p:nvCxnSpPr>
        <p:spPr>
          <a:xfrm flipV="1">
            <a:off x="9981507" y="742793"/>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CCB65448-6ED3-465B-938D-208A01750A62}"/>
              </a:ext>
            </a:extLst>
          </p:cNvPr>
          <p:cNvCxnSpPr>
            <a:cxnSpLocks/>
          </p:cNvCxnSpPr>
          <p:nvPr/>
        </p:nvCxnSpPr>
        <p:spPr>
          <a:xfrm flipH="1">
            <a:off x="6815025" y="742793"/>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169" name="Rectangle 168">
            <a:extLst>
              <a:ext uri="{FF2B5EF4-FFF2-40B4-BE49-F238E27FC236}">
                <a16:creationId xmlns:a16="http://schemas.microsoft.com/office/drawing/2014/main" id="{B61EC32C-8213-463C-97F4-7AC55D8756F3}"/>
              </a:ext>
            </a:extLst>
          </p:cNvPr>
          <p:cNvSpPr/>
          <p:nvPr/>
        </p:nvSpPr>
        <p:spPr>
          <a:xfrm>
            <a:off x="3250996" y="742794"/>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170" name="Rectangle 169">
            <a:extLst>
              <a:ext uri="{FF2B5EF4-FFF2-40B4-BE49-F238E27FC236}">
                <a16:creationId xmlns:a16="http://schemas.microsoft.com/office/drawing/2014/main" id="{602E66AC-F98B-4B0B-89F1-486D7FDFE8A1}"/>
              </a:ext>
            </a:extLst>
          </p:cNvPr>
          <p:cNvSpPr/>
          <p:nvPr/>
        </p:nvSpPr>
        <p:spPr>
          <a:xfrm>
            <a:off x="5000827" y="891888"/>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171" name="Connector: Elbow 170">
            <a:extLst>
              <a:ext uri="{FF2B5EF4-FFF2-40B4-BE49-F238E27FC236}">
                <a16:creationId xmlns:a16="http://schemas.microsoft.com/office/drawing/2014/main" id="{119EB26C-A61E-45DB-88F1-B2C8C4A14D28}"/>
              </a:ext>
            </a:extLst>
          </p:cNvPr>
          <p:cNvCxnSpPr>
            <a:cxnSpLocks/>
            <a:stCxn id="149" idx="2"/>
            <a:endCxn id="152" idx="0"/>
          </p:cNvCxnSpPr>
          <p:nvPr/>
        </p:nvCxnSpPr>
        <p:spPr>
          <a:xfrm rot="5400000">
            <a:off x="6458502" y="1208361"/>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72" name="Rectangle 171">
            <a:extLst>
              <a:ext uri="{FF2B5EF4-FFF2-40B4-BE49-F238E27FC236}">
                <a16:creationId xmlns:a16="http://schemas.microsoft.com/office/drawing/2014/main" id="{00E17326-628F-4222-991B-56A81D8A901F}"/>
              </a:ext>
            </a:extLst>
          </p:cNvPr>
          <p:cNvSpPr/>
          <p:nvPr/>
        </p:nvSpPr>
        <p:spPr>
          <a:xfrm>
            <a:off x="7924532" y="1831319"/>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173" name="Connector: Elbow 172">
            <a:extLst>
              <a:ext uri="{FF2B5EF4-FFF2-40B4-BE49-F238E27FC236}">
                <a16:creationId xmlns:a16="http://schemas.microsoft.com/office/drawing/2014/main" id="{178D955F-7905-4657-9741-6B4E6B546732}"/>
              </a:ext>
            </a:extLst>
          </p:cNvPr>
          <p:cNvCxnSpPr>
            <a:cxnSpLocks/>
            <a:stCxn id="164" idx="2"/>
            <a:endCxn id="172" idx="0"/>
          </p:cNvCxnSpPr>
          <p:nvPr/>
        </p:nvCxnSpPr>
        <p:spPr>
          <a:xfrm rot="16200000" flipH="1">
            <a:off x="8401369" y="1648520"/>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74" name="Connector: Elbow 173">
            <a:extLst>
              <a:ext uri="{FF2B5EF4-FFF2-40B4-BE49-F238E27FC236}">
                <a16:creationId xmlns:a16="http://schemas.microsoft.com/office/drawing/2014/main" id="{012DD8BD-B820-499E-9D9E-E1BC53DD19EC}"/>
              </a:ext>
            </a:extLst>
          </p:cNvPr>
          <p:cNvCxnSpPr>
            <a:cxnSpLocks/>
            <a:stCxn id="170" idx="2"/>
            <a:endCxn id="152" idx="0"/>
          </p:cNvCxnSpPr>
          <p:nvPr/>
        </p:nvCxnSpPr>
        <p:spPr>
          <a:xfrm rot="16200000" flipH="1">
            <a:off x="5711920" y="1364376"/>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75" name="Rectangle 174">
            <a:extLst>
              <a:ext uri="{FF2B5EF4-FFF2-40B4-BE49-F238E27FC236}">
                <a16:creationId xmlns:a16="http://schemas.microsoft.com/office/drawing/2014/main" id="{B175D39F-84B4-40E5-9B73-75358D0E2875}"/>
              </a:ext>
            </a:extLst>
          </p:cNvPr>
          <p:cNvSpPr/>
          <p:nvPr/>
        </p:nvSpPr>
        <p:spPr>
          <a:xfrm>
            <a:off x="6521260" y="2744233"/>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176" name="Connector: Elbow 175">
            <a:extLst>
              <a:ext uri="{FF2B5EF4-FFF2-40B4-BE49-F238E27FC236}">
                <a16:creationId xmlns:a16="http://schemas.microsoft.com/office/drawing/2014/main" id="{0438BC32-05B5-4210-B5FB-D3B2693317AA}"/>
              </a:ext>
            </a:extLst>
          </p:cNvPr>
          <p:cNvCxnSpPr>
            <a:cxnSpLocks/>
            <a:stCxn id="152" idx="1"/>
            <a:endCxn id="157" idx="3"/>
          </p:cNvCxnSpPr>
          <p:nvPr/>
        </p:nvCxnSpPr>
        <p:spPr>
          <a:xfrm rot="10800000" flipV="1">
            <a:off x="5083720" y="2110928"/>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177" name="Connector: Elbow 176">
            <a:extLst>
              <a:ext uri="{FF2B5EF4-FFF2-40B4-BE49-F238E27FC236}">
                <a16:creationId xmlns:a16="http://schemas.microsoft.com/office/drawing/2014/main" id="{B1342EA8-C1C9-4D4F-BFA5-CCE67CF33FD8}"/>
              </a:ext>
            </a:extLst>
          </p:cNvPr>
          <p:cNvCxnSpPr>
            <a:cxnSpLocks/>
            <a:endCxn id="175" idx="1"/>
          </p:cNvCxnSpPr>
          <p:nvPr/>
        </p:nvCxnSpPr>
        <p:spPr>
          <a:xfrm rot="16200000" flipH="1">
            <a:off x="5935613" y="2450448"/>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78" name="Connector: Elbow 177">
            <a:extLst>
              <a:ext uri="{FF2B5EF4-FFF2-40B4-BE49-F238E27FC236}">
                <a16:creationId xmlns:a16="http://schemas.microsoft.com/office/drawing/2014/main" id="{11F734EF-8AE5-42BA-9B1E-A7613250CBAF}"/>
              </a:ext>
            </a:extLst>
          </p:cNvPr>
          <p:cNvCxnSpPr>
            <a:cxnSpLocks/>
            <a:stCxn id="172" idx="2"/>
            <a:endCxn id="158" idx="3"/>
          </p:cNvCxnSpPr>
          <p:nvPr/>
        </p:nvCxnSpPr>
        <p:spPr>
          <a:xfrm rot="16200000" flipH="1">
            <a:off x="8993654" y="2005559"/>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179" name="Connector: Elbow 178">
            <a:extLst>
              <a:ext uri="{FF2B5EF4-FFF2-40B4-BE49-F238E27FC236}">
                <a16:creationId xmlns:a16="http://schemas.microsoft.com/office/drawing/2014/main" id="{0F4AFCE7-9F59-4696-9B47-91257C56C513}"/>
              </a:ext>
            </a:extLst>
          </p:cNvPr>
          <p:cNvCxnSpPr>
            <a:cxnSpLocks/>
            <a:endCxn id="189" idx="0"/>
          </p:cNvCxnSpPr>
          <p:nvPr/>
        </p:nvCxnSpPr>
        <p:spPr>
          <a:xfrm rot="10800000" flipV="1">
            <a:off x="5464510" y="3259794"/>
            <a:ext cx="1055917" cy="60839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80" name="Rectangle 179">
            <a:extLst>
              <a:ext uri="{FF2B5EF4-FFF2-40B4-BE49-F238E27FC236}">
                <a16:creationId xmlns:a16="http://schemas.microsoft.com/office/drawing/2014/main" id="{9B1C27EA-BAB9-4B73-B24A-BABE51E7E16A}"/>
              </a:ext>
            </a:extLst>
          </p:cNvPr>
          <p:cNvSpPr/>
          <p:nvPr/>
        </p:nvSpPr>
        <p:spPr>
          <a:xfrm>
            <a:off x="6976512" y="3860753"/>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(LSTM, VAR)</a:t>
            </a:r>
          </a:p>
        </p:txBody>
      </p:sp>
      <p:cxnSp>
        <p:nvCxnSpPr>
          <p:cNvPr id="181" name="Connector: Elbow 180">
            <a:extLst>
              <a:ext uri="{FF2B5EF4-FFF2-40B4-BE49-F238E27FC236}">
                <a16:creationId xmlns:a16="http://schemas.microsoft.com/office/drawing/2014/main" id="{8DA6FB95-4F91-4C6E-816D-4EE333AD658E}"/>
              </a:ext>
            </a:extLst>
          </p:cNvPr>
          <p:cNvCxnSpPr>
            <a:cxnSpLocks/>
            <a:stCxn id="175" idx="2"/>
            <a:endCxn id="180" idx="0"/>
          </p:cNvCxnSpPr>
          <p:nvPr/>
        </p:nvCxnSpPr>
        <p:spPr>
          <a:xfrm rot="16200000" flipH="1">
            <a:off x="7014110" y="3383053"/>
            <a:ext cx="532794"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82" name="Rectangle 181">
            <a:extLst>
              <a:ext uri="{FF2B5EF4-FFF2-40B4-BE49-F238E27FC236}">
                <a16:creationId xmlns:a16="http://schemas.microsoft.com/office/drawing/2014/main" id="{D31644EA-3609-4E0C-90AB-09C52D408F57}"/>
              </a:ext>
            </a:extLst>
          </p:cNvPr>
          <p:cNvSpPr/>
          <p:nvPr/>
        </p:nvSpPr>
        <p:spPr>
          <a:xfrm>
            <a:off x="3506378" y="5140841"/>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183" name="Rectangle 182">
            <a:extLst>
              <a:ext uri="{FF2B5EF4-FFF2-40B4-BE49-F238E27FC236}">
                <a16:creationId xmlns:a16="http://schemas.microsoft.com/office/drawing/2014/main" id="{1EC92B5E-7060-4FFC-8313-418305704DF0}"/>
              </a:ext>
            </a:extLst>
          </p:cNvPr>
          <p:cNvSpPr/>
          <p:nvPr/>
        </p:nvSpPr>
        <p:spPr>
          <a:xfrm>
            <a:off x="6116124" y="5144932"/>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184" name="Connector: Elbow 183">
            <a:extLst>
              <a:ext uri="{FF2B5EF4-FFF2-40B4-BE49-F238E27FC236}">
                <a16:creationId xmlns:a16="http://schemas.microsoft.com/office/drawing/2014/main" id="{BC0036C1-B86E-4AF0-85EE-39C959B5B2DB}"/>
              </a:ext>
            </a:extLst>
          </p:cNvPr>
          <p:cNvCxnSpPr>
            <a:cxnSpLocks/>
            <a:stCxn id="158" idx="2"/>
            <a:endCxn id="161" idx="3"/>
          </p:cNvCxnSpPr>
          <p:nvPr/>
        </p:nvCxnSpPr>
        <p:spPr>
          <a:xfrm rot="16200000" flipH="1">
            <a:off x="8705597" y="4141741"/>
            <a:ext cx="2084364" cy="518065"/>
          </a:xfrm>
          <a:prstGeom prst="bentConnector4">
            <a:avLst>
              <a:gd name="adj1" fmla="val 77378"/>
              <a:gd name="adj2" fmla="val 153140"/>
            </a:avLst>
          </a:prstGeom>
          <a:ln w="28575">
            <a:tailEnd type="triangle"/>
          </a:ln>
        </p:spPr>
        <p:style>
          <a:lnRef idx="1">
            <a:schemeClr val="dk1"/>
          </a:lnRef>
          <a:fillRef idx="0">
            <a:schemeClr val="dk1"/>
          </a:fillRef>
          <a:effectRef idx="0">
            <a:schemeClr val="dk1"/>
          </a:effectRef>
          <a:fontRef idx="minor">
            <a:schemeClr val="tx1"/>
          </a:fontRef>
        </p:style>
      </p:cxnSp>
      <p:cxnSp>
        <p:nvCxnSpPr>
          <p:cNvPr id="185" name="Connector: Elbow 184">
            <a:extLst>
              <a:ext uri="{FF2B5EF4-FFF2-40B4-BE49-F238E27FC236}">
                <a16:creationId xmlns:a16="http://schemas.microsoft.com/office/drawing/2014/main" id="{5BF1C322-3D8C-4357-92E6-65B447EA8C17}"/>
              </a:ext>
            </a:extLst>
          </p:cNvPr>
          <p:cNvCxnSpPr>
            <a:cxnSpLocks/>
            <a:stCxn id="152" idx="2"/>
            <a:endCxn id="158" idx="0"/>
          </p:cNvCxnSpPr>
          <p:nvPr/>
        </p:nvCxnSpPr>
        <p:spPr>
          <a:xfrm rot="16200000" flipH="1">
            <a:off x="7642953" y="926446"/>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186" name="Connector: Elbow 185">
            <a:extLst>
              <a:ext uri="{FF2B5EF4-FFF2-40B4-BE49-F238E27FC236}">
                <a16:creationId xmlns:a16="http://schemas.microsoft.com/office/drawing/2014/main" id="{A2D7772C-CFD5-4CEA-98BC-E1A2B4236064}"/>
              </a:ext>
            </a:extLst>
          </p:cNvPr>
          <p:cNvCxnSpPr>
            <a:cxnSpLocks/>
            <a:stCxn id="158" idx="2"/>
            <a:endCxn id="183" idx="0"/>
          </p:cNvCxnSpPr>
          <p:nvPr/>
        </p:nvCxnSpPr>
        <p:spPr>
          <a:xfrm rot="5400000">
            <a:off x="7288911" y="2945095"/>
            <a:ext cx="1786341" cy="2613335"/>
          </a:xfrm>
          <a:prstGeom prst="bentConnector3">
            <a:avLst>
              <a:gd name="adj1" fmla="val 90114"/>
            </a:avLst>
          </a:prstGeom>
          <a:ln w="28575">
            <a:tailEnd type="triangle"/>
          </a:ln>
        </p:spPr>
        <p:style>
          <a:lnRef idx="1">
            <a:schemeClr val="dk1"/>
          </a:lnRef>
          <a:fillRef idx="0">
            <a:schemeClr val="dk1"/>
          </a:fillRef>
          <a:effectRef idx="0">
            <a:schemeClr val="dk1"/>
          </a:effectRef>
          <a:fontRef idx="minor">
            <a:schemeClr val="tx1"/>
          </a:fontRef>
        </p:style>
      </p:cxnSp>
      <p:cxnSp>
        <p:nvCxnSpPr>
          <p:cNvPr id="187" name="Connector: Elbow 186">
            <a:extLst>
              <a:ext uri="{FF2B5EF4-FFF2-40B4-BE49-F238E27FC236}">
                <a16:creationId xmlns:a16="http://schemas.microsoft.com/office/drawing/2014/main" id="{80C79FDD-4CB0-4B51-A245-51FF26359B0D}"/>
              </a:ext>
            </a:extLst>
          </p:cNvPr>
          <p:cNvCxnSpPr>
            <a:cxnSpLocks/>
          </p:cNvCxnSpPr>
          <p:nvPr/>
        </p:nvCxnSpPr>
        <p:spPr>
          <a:xfrm rot="5400000">
            <a:off x="4776708" y="4754370"/>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188" name="Connector: Elbow 187">
            <a:extLst>
              <a:ext uri="{FF2B5EF4-FFF2-40B4-BE49-F238E27FC236}">
                <a16:creationId xmlns:a16="http://schemas.microsoft.com/office/drawing/2014/main" id="{5C962481-77DF-46AA-853A-65319684B9EC}"/>
              </a:ext>
            </a:extLst>
          </p:cNvPr>
          <p:cNvCxnSpPr>
            <a:cxnSpLocks/>
          </p:cNvCxnSpPr>
          <p:nvPr/>
        </p:nvCxnSpPr>
        <p:spPr>
          <a:xfrm rot="16200000" flipH="1">
            <a:off x="5320859" y="4637133"/>
            <a:ext cx="938917" cy="6516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89" name="Rectangle 188">
            <a:extLst>
              <a:ext uri="{FF2B5EF4-FFF2-40B4-BE49-F238E27FC236}">
                <a16:creationId xmlns:a16="http://schemas.microsoft.com/office/drawing/2014/main" id="{987FAFBF-509A-4949-84BE-6E8A6D010924}"/>
              </a:ext>
            </a:extLst>
          </p:cNvPr>
          <p:cNvSpPr/>
          <p:nvPr/>
        </p:nvSpPr>
        <p:spPr>
          <a:xfrm>
            <a:off x="4884379" y="3868190"/>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190" name="Rectangle 189">
            <a:extLst>
              <a:ext uri="{FF2B5EF4-FFF2-40B4-BE49-F238E27FC236}">
                <a16:creationId xmlns:a16="http://schemas.microsoft.com/office/drawing/2014/main" id="{F0A028C3-82B5-41A5-9DC4-C1377AD2FFA3}"/>
              </a:ext>
            </a:extLst>
          </p:cNvPr>
          <p:cNvSpPr/>
          <p:nvPr/>
        </p:nvSpPr>
        <p:spPr>
          <a:xfrm>
            <a:off x="6112403" y="3860753"/>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TLCC + Granger causality</a:t>
            </a:r>
          </a:p>
        </p:txBody>
      </p:sp>
      <p:cxnSp>
        <p:nvCxnSpPr>
          <p:cNvPr id="191" name="Connector: Elbow 190">
            <a:extLst>
              <a:ext uri="{FF2B5EF4-FFF2-40B4-BE49-F238E27FC236}">
                <a16:creationId xmlns:a16="http://schemas.microsoft.com/office/drawing/2014/main" id="{F53D35D1-4B17-4E70-928F-5D0F6BF1D383}"/>
              </a:ext>
            </a:extLst>
          </p:cNvPr>
          <p:cNvCxnSpPr>
            <a:cxnSpLocks/>
            <a:stCxn id="189" idx="2"/>
            <a:endCxn id="190" idx="2"/>
          </p:cNvCxnSpPr>
          <p:nvPr/>
        </p:nvCxnSpPr>
        <p:spPr>
          <a:xfrm rot="5400000" flipH="1" flipV="1">
            <a:off x="5981316" y="3927672"/>
            <a:ext cx="7437" cy="1041052"/>
          </a:xfrm>
          <a:prstGeom prst="bentConnector3">
            <a:avLst>
              <a:gd name="adj1" fmla="val -1832473"/>
            </a:avLst>
          </a:prstGeom>
          <a:ln w="28575">
            <a:tailEnd type="triangle"/>
          </a:ln>
        </p:spPr>
        <p:style>
          <a:lnRef idx="1">
            <a:schemeClr val="dk1"/>
          </a:lnRef>
          <a:fillRef idx="0">
            <a:schemeClr val="dk1"/>
          </a:fillRef>
          <a:effectRef idx="0">
            <a:schemeClr val="dk1"/>
          </a:effectRef>
          <a:fontRef idx="minor">
            <a:schemeClr val="tx1"/>
          </a:fontRef>
        </p:style>
      </p:cxnSp>
      <p:pic>
        <p:nvPicPr>
          <p:cNvPr id="192" name="Picture 191" descr="Icon&#10;&#10;Description automatically generated">
            <a:extLst>
              <a:ext uri="{FF2B5EF4-FFF2-40B4-BE49-F238E27FC236}">
                <a16:creationId xmlns:a16="http://schemas.microsoft.com/office/drawing/2014/main" id="{36F8064C-5F60-47F8-BE98-5D2AAE040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8543" y="2930713"/>
            <a:ext cx="241427" cy="241427"/>
          </a:xfrm>
          <a:prstGeom prst="rect">
            <a:avLst/>
          </a:prstGeom>
        </p:spPr>
      </p:pic>
      <p:pic>
        <p:nvPicPr>
          <p:cNvPr id="193" name="Picture 192" descr="Icon&#10;&#10;Description automatically generated">
            <a:extLst>
              <a:ext uri="{FF2B5EF4-FFF2-40B4-BE49-F238E27FC236}">
                <a16:creationId xmlns:a16="http://schemas.microsoft.com/office/drawing/2014/main" id="{103EF9AD-E214-4EDF-8309-5418D4C3E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612" y="4014994"/>
            <a:ext cx="241427" cy="241427"/>
          </a:xfrm>
          <a:prstGeom prst="rect">
            <a:avLst/>
          </a:prstGeom>
        </p:spPr>
      </p:pic>
      <p:pic>
        <p:nvPicPr>
          <p:cNvPr id="194" name="Picture 193" descr="Icon&#10;&#10;Description automatically generated">
            <a:extLst>
              <a:ext uri="{FF2B5EF4-FFF2-40B4-BE49-F238E27FC236}">
                <a16:creationId xmlns:a16="http://schemas.microsoft.com/office/drawing/2014/main" id="{70DAF957-5EFA-4144-A6D9-F14C4AF866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95612" y="5305333"/>
            <a:ext cx="241427" cy="241427"/>
          </a:xfrm>
          <a:prstGeom prst="rect">
            <a:avLst/>
          </a:prstGeom>
        </p:spPr>
      </p:pic>
      <p:pic>
        <p:nvPicPr>
          <p:cNvPr id="195" name="Picture 194" descr="Icon&#10;&#10;Description automatically generated">
            <a:extLst>
              <a:ext uri="{FF2B5EF4-FFF2-40B4-BE49-F238E27FC236}">
                <a16:creationId xmlns:a16="http://schemas.microsoft.com/office/drawing/2014/main" id="{C12397F7-A383-43D8-B1F1-2544AC7029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30514" y="6440684"/>
            <a:ext cx="241427" cy="241427"/>
          </a:xfrm>
          <a:prstGeom prst="rect">
            <a:avLst/>
          </a:prstGeom>
        </p:spPr>
      </p:pic>
      <p:sp>
        <p:nvSpPr>
          <p:cNvPr id="196" name="TextBox 195">
            <a:extLst>
              <a:ext uri="{FF2B5EF4-FFF2-40B4-BE49-F238E27FC236}">
                <a16:creationId xmlns:a16="http://schemas.microsoft.com/office/drawing/2014/main" id="{4EA12DB2-5C02-43DB-9A84-9E06F2F4D882}"/>
              </a:ext>
            </a:extLst>
          </p:cNvPr>
          <p:cNvSpPr txBox="1"/>
          <p:nvPr/>
        </p:nvSpPr>
        <p:spPr>
          <a:xfrm>
            <a:off x="8854159" y="6422897"/>
            <a:ext cx="1621293" cy="276999"/>
          </a:xfrm>
          <a:prstGeom prst="rect">
            <a:avLst/>
          </a:prstGeom>
          <a:noFill/>
        </p:spPr>
        <p:txBody>
          <a:bodyPr wrap="square" rtlCol="0">
            <a:spAutoFit/>
          </a:bodyPr>
          <a:lstStyle/>
          <a:p>
            <a:pPr algn="ctr">
              <a:defRPr/>
            </a:pPr>
            <a:r>
              <a:rPr lang="en-CA" sz="1200" b="1" dirty="0">
                <a:solidFill>
                  <a:prstClr val="black"/>
                </a:solidFill>
                <a:latin typeface="Calibri" panose="020F0502020204030204"/>
              </a:rPr>
              <a:t>= Geospatial Analysis</a:t>
            </a:r>
          </a:p>
        </p:txBody>
      </p:sp>
      <p:sp>
        <p:nvSpPr>
          <p:cNvPr id="197" name="TextBox 196">
            <a:extLst>
              <a:ext uri="{FF2B5EF4-FFF2-40B4-BE49-F238E27FC236}">
                <a16:creationId xmlns:a16="http://schemas.microsoft.com/office/drawing/2014/main" id="{BD637E43-3697-425B-9B3C-66896838009D}"/>
              </a:ext>
            </a:extLst>
          </p:cNvPr>
          <p:cNvSpPr txBox="1"/>
          <p:nvPr/>
        </p:nvSpPr>
        <p:spPr>
          <a:xfrm>
            <a:off x="10627474" y="3493804"/>
            <a:ext cx="758358" cy="338554"/>
          </a:xfrm>
          <a:prstGeom prst="rect">
            <a:avLst/>
          </a:prstGeom>
          <a:noFill/>
        </p:spPr>
        <p:txBody>
          <a:bodyPr wrap="square">
            <a:spAutoFit/>
          </a:bodyPr>
          <a:lstStyle/>
          <a:p>
            <a:pPr algn="ctr"/>
            <a:r>
              <a:rPr lang="en-CA" sz="1600" b="1" dirty="0"/>
              <a:t>TIME</a:t>
            </a:r>
            <a:endParaRPr lang="en-CA" sz="1200" b="1" dirty="0"/>
          </a:p>
        </p:txBody>
      </p:sp>
      <p:cxnSp>
        <p:nvCxnSpPr>
          <p:cNvPr id="198" name="Straight Arrow Connector 197">
            <a:extLst>
              <a:ext uri="{FF2B5EF4-FFF2-40B4-BE49-F238E27FC236}">
                <a16:creationId xmlns:a16="http://schemas.microsoft.com/office/drawing/2014/main" id="{E8B03FAD-3450-49F4-A323-1B434C6F3103}"/>
              </a:ext>
            </a:extLst>
          </p:cNvPr>
          <p:cNvCxnSpPr>
            <a:cxnSpLocks/>
          </p:cNvCxnSpPr>
          <p:nvPr/>
        </p:nvCxnSpPr>
        <p:spPr>
          <a:xfrm>
            <a:off x="11012410" y="5094334"/>
            <a:ext cx="0" cy="884784"/>
          </a:xfrm>
          <a:prstGeom prst="straightConnector1">
            <a:avLst/>
          </a:prstGeom>
          <a:ln w="127000">
            <a:solidFill>
              <a:srgbClr val="F2B8BE"/>
            </a:solidFill>
            <a:prstDash val="solid"/>
            <a:tailEnd type="triangle"/>
          </a:ln>
        </p:spPr>
        <p:style>
          <a:lnRef idx="1">
            <a:schemeClr val="dk1"/>
          </a:lnRef>
          <a:fillRef idx="0">
            <a:schemeClr val="dk1"/>
          </a:fillRef>
          <a:effectRef idx="0">
            <a:schemeClr val="dk1"/>
          </a:effectRef>
          <a:fontRef idx="minor">
            <a:schemeClr val="tx1"/>
          </a:fontRef>
        </p:style>
      </p:cxnSp>
      <p:sp>
        <p:nvSpPr>
          <p:cNvPr id="199" name="TextBox 198">
            <a:extLst>
              <a:ext uri="{FF2B5EF4-FFF2-40B4-BE49-F238E27FC236}">
                <a16:creationId xmlns:a16="http://schemas.microsoft.com/office/drawing/2014/main" id="{58768432-25EF-4CD4-A0ED-25C285BB36AA}"/>
              </a:ext>
            </a:extLst>
          </p:cNvPr>
          <p:cNvSpPr txBox="1"/>
          <p:nvPr/>
        </p:nvSpPr>
        <p:spPr>
          <a:xfrm>
            <a:off x="10475452" y="4788136"/>
            <a:ext cx="1068902" cy="338554"/>
          </a:xfrm>
          <a:prstGeom prst="rect">
            <a:avLst/>
          </a:prstGeom>
          <a:noFill/>
        </p:spPr>
        <p:txBody>
          <a:bodyPr wrap="square">
            <a:spAutoFit/>
          </a:bodyPr>
          <a:lstStyle/>
          <a:p>
            <a:pPr algn="ctr"/>
            <a:r>
              <a:rPr lang="en-CA" sz="1600" b="1" dirty="0"/>
              <a:t>RELATION</a:t>
            </a:r>
            <a:endParaRPr lang="en-CA" sz="1200" b="1" dirty="0"/>
          </a:p>
        </p:txBody>
      </p:sp>
      <p:cxnSp>
        <p:nvCxnSpPr>
          <p:cNvPr id="200" name="Straight Arrow Connector 199">
            <a:extLst>
              <a:ext uri="{FF2B5EF4-FFF2-40B4-BE49-F238E27FC236}">
                <a16:creationId xmlns:a16="http://schemas.microsoft.com/office/drawing/2014/main" id="{3DD25E83-F719-4FAA-BB6E-15C828C6697A}"/>
              </a:ext>
            </a:extLst>
          </p:cNvPr>
          <p:cNvCxnSpPr>
            <a:cxnSpLocks/>
            <a:stCxn id="201" idx="2"/>
          </p:cNvCxnSpPr>
          <p:nvPr/>
        </p:nvCxnSpPr>
        <p:spPr>
          <a:xfrm flipH="1">
            <a:off x="1276623" y="3051426"/>
            <a:ext cx="862" cy="2927692"/>
          </a:xfrm>
          <a:prstGeom prst="straightConnector1">
            <a:avLst/>
          </a:prstGeom>
          <a:ln w="127000">
            <a:solidFill>
              <a:srgbClr val="E7E6E6"/>
            </a:solidFill>
            <a:prstDash val="solid"/>
            <a:tailEnd type="triangle"/>
          </a:ln>
        </p:spPr>
        <p:style>
          <a:lnRef idx="1">
            <a:schemeClr val="dk1"/>
          </a:lnRef>
          <a:fillRef idx="0">
            <a:schemeClr val="dk1"/>
          </a:fillRef>
          <a:effectRef idx="0">
            <a:schemeClr val="dk1"/>
          </a:effectRef>
          <a:fontRef idx="minor">
            <a:schemeClr val="tx1"/>
          </a:fontRef>
        </p:style>
      </p:cxnSp>
      <p:sp>
        <p:nvSpPr>
          <p:cNvPr id="201" name="TextBox 200">
            <a:extLst>
              <a:ext uri="{FF2B5EF4-FFF2-40B4-BE49-F238E27FC236}">
                <a16:creationId xmlns:a16="http://schemas.microsoft.com/office/drawing/2014/main" id="{FA8DA992-E96D-463F-95A3-3527F02C9891}"/>
              </a:ext>
            </a:extLst>
          </p:cNvPr>
          <p:cNvSpPr txBox="1"/>
          <p:nvPr/>
        </p:nvSpPr>
        <p:spPr>
          <a:xfrm>
            <a:off x="898306" y="2712872"/>
            <a:ext cx="758358" cy="338554"/>
          </a:xfrm>
          <a:prstGeom prst="rect">
            <a:avLst/>
          </a:prstGeom>
          <a:noFill/>
        </p:spPr>
        <p:txBody>
          <a:bodyPr wrap="square">
            <a:spAutoFit/>
          </a:bodyPr>
          <a:lstStyle/>
          <a:p>
            <a:pPr algn="ctr"/>
            <a:r>
              <a:rPr lang="en-CA" sz="1600" b="1" dirty="0"/>
              <a:t>SPACE</a:t>
            </a:r>
            <a:endParaRPr lang="en-CA" sz="1200" b="1" dirty="0"/>
          </a:p>
        </p:txBody>
      </p:sp>
      <p:cxnSp>
        <p:nvCxnSpPr>
          <p:cNvPr id="202" name="Connector: Elbow 201">
            <a:extLst>
              <a:ext uri="{FF2B5EF4-FFF2-40B4-BE49-F238E27FC236}">
                <a16:creationId xmlns:a16="http://schemas.microsoft.com/office/drawing/2014/main" id="{5D5C55FB-1A6C-4561-ACE8-987730A255EF}"/>
              </a:ext>
            </a:extLst>
          </p:cNvPr>
          <p:cNvCxnSpPr>
            <a:cxnSpLocks/>
            <a:stCxn id="158" idx="2"/>
            <a:endCxn id="190" idx="2"/>
          </p:cNvCxnSpPr>
          <p:nvPr/>
        </p:nvCxnSpPr>
        <p:spPr>
          <a:xfrm rot="5400000">
            <a:off x="7454210" y="2409941"/>
            <a:ext cx="1085888" cy="2983188"/>
          </a:xfrm>
          <a:prstGeom prst="bentConnector3">
            <a:avLst>
              <a:gd name="adj1" fmla="val 112955"/>
            </a:avLst>
          </a:prstGeom>
          <a:ln w="28575">
            <a:tailEnd type="triangle"/>
          </a:ln>
        </p:spPr>
        <p:style>
          <a:lnRef idx="1">
            <a:schemeClr val="dk1"/>
          </a:lnRef>
          <a:fillRef idx="0">
            <a:schemeClr val="dk1"/>
          </a:fillRef>
          <a:effectRef idx="0">
            <a:schemeClr val="dk1"/>
          </a:effectRef>
          <a:fontRef idx="minor">
            <a:schemeClr val="tx1"/>
          </a:fontRef>
        </p:style>
      </p:cxnSp>
      <p:sp>
        <p:nvSpPr>
          <p:cNvPr id="3" name="PB">
            <a:extLst>
              <a:ext uri="{FF2B5EF4-FFF2-40B4-BE49-F238E27FC236}">
                <a16:creationId xmlns:a16="http://schemas.microsoft.com/office/drawing/2014/main" id="{1D5E6BE4-30B8-423A-A7D6-349EF8983C23}"/>
              </a:ext>
            </a:extLst>
          </p:cNvPr>
          <p:cNvSpPr/>
          <p:nvPr/>
        </p:nvSpPr>
        <p:spPr>
          <a:xfrm>
            <a:off x="0" y="6705600"/>
            <a:ext cx="4572000"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380201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fontScale="90000"/>
          </a:bodyPr>
          <a:lstStyle/>
          <a:p>
            <a:pPr algn="ctr"/>
            <a:r>
              <a:rPr lang="en-CA" sz="4000" b="1" dirty="0">
                <a:latin typeface="Arial" panose="020B0604020202020204" pitchFamily="34" charset="0"/>
                <a:cs typeface="Arial" panose="020B0604020202020204" pitchFamily="34" charset="0"/>
              </a:rPr>
              <a:t>#hashtag Activism and Physical Protest: Evidence from #JusticeForGeorgeFloyd</a:t>
            </a:r>
          </a:p>
        </p:txBody>
      </p:sp>
      <p:sp>
        <p:nvSpPr>
          <p:cNvPr id="3" name="PB">
            <a:extLst>
              <a:ext uri="{FF2B5EF4-FFF2-40B4-BE49-F238E27FC236}">
                <a16:creationId xmlns:a16="http://schemas.microsoft.com/office/drawing/2014/main" id="{1C6E80AB-5212-475B-97FB-DB313949BBE9}"/>
              </a:ext>
            </a:extLst>
          </p:cNvPr>
          <p:cNvSpPr/>
          <p:nvPr/>
        </p:nvSpPr>
        <p:spPr>
          <a:xfrm>
            <a:off x="0" y="6705600"/>
            <a:ext cx="4789714"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8936584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sp>
        <p:nvSpPr>
          <p:cNvPr id="4" name="PB">
            <a:extLst>
              <a:ext uri="{FF2B5EF4-FFF2-40B4-BE49-F238E27FC236}">
                <a16:creationId xmlns:a16="http://schemas.microsoft.com/office/drawing/2014/main" id="{CE610C37-8C1E-4036-A9A5-08DF011F920D}"/>
              </a:ext>
            </a:extLst>
          </p:cNvPr>
          <p:cNvSpPr/>
          <p:nvPr/>
        </p:nvSpPr>
        <p:spPr>
          <a:xfrm>
            <a:off x="0" y="6705600"/>
            <a:ext cx="5007428"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4543418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sp>
        <p:nvSpPr>
          <p:cNvPr id="4" name="PB">
            <a:extLst>
              <a:ext uri="{FF2B5EF4-FFF2-40B4-BE49-F238E27FC236}">
                <a16:creationId xmlns:a16="http://schemas.microsoft.com/office/drawing/2014/main" id="{313BC43B-7EF7-49A9-ADB6-FD43B7F7817C}"/>
              </a:ext>
            </a:extLst>
          </p:cNvPr>
          <p:cNvSpPr/>
          <p:nvPr/>
        </p:nvSpPr>
        <p:spPr>
          <a:xfrm>
            <a:off x="0" y="6705600"/>
            <a:ext cx="5225143"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8235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CEB203-7778-472F-B625-FD34A22DA59A}"/>
              </a:ext>
            </a:extLst>
          </p:cNvPr>
          <p:cNvSpPr>
            <a:spLocks noGrp="1"/>
          </p:cNvSpPr>
          <p:nvPr>
            <p:ph type="title"/>
          </p:nvPr>
        </p:nvSpPr>
        <p:spPr>
          <a:xfrm>
            <a:off x="547295" y="2892764"/>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But… is this true in space as well?</a:t>
            </a:r>
          </a:p>
        </p:txBody>
      </p:sp>
      <p:sp>
        <p:nvSpPr>
          <p:cNvPr id="3" name="PB">
            <a:extLst>
              <a:ext uri="{FF2B5EF4-FFF2-40B4-BE49-F238E27FC236}">
                <a16:creationId xmlns:a16="http://schemas.microsoft.com/office/drawing/2014/main" id="{139B969A-CB05-4A2C-A55B-24E31920F139}"/>
              </a:ext>
            </a:extLst>
          </p:cNvPr>
          <p:cNvSpPr/>
          <p:nvPr/>
        </p:nvSpPr>
        <p:spPr>
          <a:xfrm>
            <a:off x="0" y="6705600"/>
            <a:ext cx="5442857"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549539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2DF04-2277-4E9C-83EB-453FDCF58E2F}"/>
              </a:ext>
            </a:extLst>
          </p:cNvPr>
          <p:cNvPicPr>
            <a:picLocks noChangeAspect="1"/>
          </p:cNvPicPr>
          <p:nvPr/>
        </p:nvPicPr>
        <p:blipFill>
          <a:blip r:embed="rId3"/>
          <a:stretch>
            <a:fillRect/>
          </a:stretch>
        </p:blipFill>
        <p:spPr>
          <a:xfrm>
            <a:off x="200918" y="0"/>
            <a:ext cx="6957772" cy="6858000"/>
          </a:xfrm>
          <a:prstGeom prst="rect">
            <a:avLst/>
          </a:prstGeom>
        </p:spPr>
      </p:pic>
      <p:sp>
        <p:nvSpPr>
          <p:cNvPr id="5" name="Title 1">
            <a:extLst>
              <a:ext uri="{FF2B5EF4-FFF2-40B4-BE49-F238E27FC236}">
                <a16:creationId xmlns:a16="http://schemas.microsoft.com/office/drawing/2014/main" id="{35A90A5C-D5E4-42A8-8857-7A70439A4430}"/>
              </a:ext>
            </a:extLst>
          </p:cNvPr>
          <p:cNvSpPr>
            <a:spLocks noGrp="1"/>
          </p:cNvSpPr>
          <p:nvPr>
            <p:ph type="title"/>
          </p:nvPr>
        </p:nvSpPr>
        <p:spPr>
          <a:xfrm>
            <a:off x="7478702" y="2466428"/>
            <a:ext cx="4396387" cy="1072471"/>
          </a:xfrm>
        </p:spPr>
        <p:txBody>
          <a:bodyPr>
            <a:noAutofit/>
          </a:bodyPr>
          <a:lstStyle/>
          <a:p>
            <a:r>
              <a:rPr lang="en-CA" sz="2800" dirty="0">
                <a:latin typeface="Arial" panose="020B0604020202020204" pitchFamily="34" charset="0"/>
                <a:cs typeface="Arial" panose="020B0604020202020204" pitchFamily="34" charset="0"/>
              </a:rPr>
              <a:t>Median Pearson r = 0.74</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Median r2 = 0.55</a:t>
            </a:r>
          </a:p>
        </p:txBody>
      </p:sp>
      <p:sp>
        <p:nvSpPr>
          <p:cNvPr id="8" name="Title 1">
            <a:extLst>
              <a:ext uri="{FF2B5EF4-FFF2-40B4-BE49-F238E27FC236}">
                <a16:creationId xmlns:a16="http://schemas.microsoft.com/office/drawing/2014/main" id="{C0A456C8-EB8C-44C3-96C0-1E73186BDD21}"/>
              </a:ext>
            </a:extLst>
          </p:cNvPr>
          <p:cNvSpPr txBox="1">
            <a:spLocks/>
          </p:cNvSpPr>
          <p:nvPr/>
        </p:nvSpPr>
        <p:spPr>
          <a:xfrm>
            <a:off x="7272810" y="107175"/>
            <a:ext cx="3213251"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State Level</a:t>
            </a:r>
          </a:p>
        </p:txBody>
      </p:sp>
      <p:sp>
        <p:nvSpPr>
          <p:cNvPr id="3" name="PB">
            <a:extLst>
              <a:ext uri="{FF2B5EF4-FFF2-40B4-BE49-F238E27FC236}">
                <a16:creationId xmlns:a16="http://schemas.microsoft.com/office/drawing/2014/main" id="{E4EC95FB-6398-49DE-A157-304C051FECF0}"/>
              </a:ext>
            </a:extLst>
          </p:cNvPr>
          <p:cNvSpPr/>
          <p:nvPr/>
        </p:nvSpPr>
        <p:spPr>
          <a:xfrm>
            <a:off x="0" y="6705600"/>
            <a:ext cx="5660572"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73343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10;&#10;Description automatically generated with medium confidence">
            <a:extLst>
              <a:ext uri="{FF2B5EF4-FFF2-40B4-BE49-F238E27FC236}">
                <a16:creationId xmlns:a16="http://schemas.microsoft.com/office/drawing/2014/main" id="{A1F11930-F69D-4FEB-8D43-CB27E6E7AC35}"/>
              </a:ext>
            </a:extLst>
          </p:cNvPr>
          <p:cNvPicPr>
            <a:picLocks noChangeAspect="1"/>
          </p:cNvPicPr>
          <p:nvPr/>
        </p:nvPicPr>
        <p:blipFill rotWithShape="1">
          <a:blip r:embed="rId3">
            <a:extLst>
              <a:ext uri="{28A0092B-C50C-407E-A947-70E740481C1C}">
                <a14:useLocalDpi xmlns:a14="http://schemas.microsoft.com/office/drawing/2010/main" val="0"/>
              </a:ext>
            </a:extLst>
          </a:blip>
          <a:srcRect t="10059"/>
          <a:stretch/>
        </p:blipFill>
        <p:spPr>
          <a:xfrm>
            <a:off x="2507714" y="40005"/>
            <a:ext cx="6818267" cy="2044156"/>
          </a:xfrm>
          <a:prstGeom prst="rect">
            <a:avLst/>
          </a:prstGeom>
        </p:spPr>
      </p:pic>
      <p:pic>
        <p:nvPicPr>
          <p:cNvPr id="7" name="Picture 6" descr="Chart, scatter chart&#10;&#10;Description automatically generated">
            <a:extLst>
              <a:ext uri="{FF2B5EF4-FFF2-40B4-BE49-F238E27FC236}">
                <a16:creationId xmlns:a16="http://schemas.microsoft.com/office/drawing/2014/main" id="{821494D6-D834-4DFC-9B3C-70E1043A19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58663" y="2120265"/>
            <a:ext cx="7516368" cy="4697730"/>
          </a:xfrm>
          <a:prstGeom prst="rect">
            <a:avLst/>
          </a:prstGeom>
        </p:spPr>
      </p:pic>
      <p:sp>
        <p:nvSpPr>
          <p:cNvPr id="4" name="PB">
            <a:extLst>
              <a:ext uri="{FF2B5EF4-FFF2-40B4-BE49-F238E27FC236}">
                <a16:creationId xmlns:a16="http://schemas.microsoft.com/office/drawing/2014/main" id="{3B017AC7-5774-4A16-9D77-C96E60019C00}"/>
              </a:ext>
            </a:extLst>
          </p:cNvPr>
          <p:cNvSpPr/>
          <p:nvPr/>
        </p:nvSpPr>
        <p:spPr>
          <a:xfrm>
            <a:off x="0" y="6705600"/>
            <a:ext cx="5878286"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7410610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3BCEE7B-D827-4E37-A6B7-BCAC7E9B3C5F}"/>
              </a:ext>
            </a:extLst>
          </p:cNvPr>
          <p:cNvSpPr txBox="1">
            <a:spLocks/>
          </p:cNvSpPr>
          <p:nvPr/>
        </p:nvSpPr>
        <p:spPr>
          <a:xfrm>
            <a:off x="4105716" y="379679"/>
            <a:ext cx="4091317"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County Level</a:t>
            </a:r>
          </a:p>
        </p:txBody>
      </p:sp>
      <p:pic>
        <p:nvPicPr>
          <p:cNvPr id="3" name="Picture 2" descr="Chart, histogram&#10;&#10;Description automatically generated">
            <a:extLst>
              <a:ext uri="{FF2B5EF4-FFF2-40B4-BE49-F238E27FC236}">
                <a16:creationId xmlns:a16="http://schemas.microsoft.com/office/drawing/2014/main" id="{768FD256-D22C-4FD1-8541-B5DEA88BD5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8083" y="1788795"/>
            <a:ext cx="11455833" cy="4612193"/>
          </a:xfrm>
          <a:prstGeom prst="rect">
            <a:avLst/>
          </a:prstGeom>
        </p:spPr>
      </p:pic>
      <p:sp>
        <p:nvSpPr>
          <p:cNvPr id="5" name="PB">
            <a:extLst>
              <a:ext uri="{FF2B5EF4-FFF2-40B4-BE49-F238E27FC236}">
                <a16:creationId xmlns:a16="http://schemas.microsoft.com/office/drawing/2014/main" id="{F11A5DD7-7D20-48AC-914A-80E995598926}"/>
              </a:ext>
            </a:extLst>
          </p:cNvPr>
          <p:cNvSpPr/>
          <p:nvPr/>
        </p:nvSpPr>
        <p:spPr>
          <a:xfrm>
            <a:off x="0" y="6705600"/>
            <a:ext cx="6096000"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8555534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E8D9E1F-0E22-4BCE-A5D4-1958EB529A5E}"/>
              </a:ext>
            </a:extLst>
          </p:cNvPr>
          <p:cNvSpPr>
            <a:spLocks noGrp="1"/>
          </p:cNvSpPr>
          <p:nvPr>
            <p:ph idx="1"/>
          </p:nvPr>
        </p:nvSpPr>
        <p:spPr>
          <a:xfrm>
            <a:off x="838199" y="568325"/>
            <a:ext cx="10774679" cy="1706245"/>
          </a:xfrm>
        </p:spPr>
        <p:txBody>
          <a:bodyPr>
            <a:normAutofit/>
          </a:bodyPr>
          <a:lstStyle/>
          <a:p>
            <a:pPr marL="0" indent="0" algn="ctr">
              <a:buNone/>
            </a:pPr>
            <a:r>
              <a:rPr lang="en-CA" b="1" i="1" dirty="0">
                <a:solidFill>
                  <a:schemeClr val="bg2">
                    <a:lumMod val="25000"/>
                  </a:schemeClr>
                </a:solidFill>
                <a:latin typeface="Arial" panose="020B0604020202020204" pitchFamily="34" charset="0"/>
                <a:cs typeface="Arial" panose="020B0604020202020204" pitchFamily="34" charset="0"/>
              </a:rPr>
              <a:t>Why this variance in the strength of this relationship?</a:t>
            </a:r>
          </a:p>
          <a:p>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3" name="PB">
            <a:extLst>
              <a:ext uri="{FF2B5EF4-FFF2-40B4-BE49-F238E27FC236}">
                <a16:creationId xmlns:a16="http://schemas.microsoft.com/office/drawing/2014/main" id="{9475A0AC-7385-4009-9CF5-D58114C53422}"/>
              </a:ext>
            </a:extLst>
          </p:cNvPr>
          <p:cNvSpPr/>
          <p:nvPr/>
        </p:nvSpPr>
        <p:spPr>
          <a:xfrm>
            <a:off x="0" y="6705600"/>
            <a:ext cx="6313714"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780124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6" name="Oval 5">
            <a:extLst>
              <a:ext uri="{FF2B5EF4-FFF2-40B4-BE49-F238E27FC236}">
                <a16:creationId xmlns:a16="http://schemas.microsoft.com/office/drawing/2014/main" id="{404D1BF4-EF5D-4447-8454-C35A737F76E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pic>
        <p:nvPicPr>
          <p:cNvPr id="9" name="Picture 8" descr="A picture containing ax, vector graphics, tool&#10;&#10;Description automatically generated">
            <a:extLst>
              <a:ext uri="{FF2B5EF4-FFF2-40B4-BE49-F238E27FC236}">
                <a16:creationId xmlns:a16="http://schemas.microsoft.com/office/drawing/2014/main" id="{3FD7FAB2-134C-42D3-93E1-F1C33F31B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sp>
        <p:nvSpPr>
          <p:cNvPr id="10" name="TextBox 9">
            <a:extLst>
              <a:ext uri="{FF2B5EF4-FFF2-40B4-BE49-F238E27FC236}">
                <a16:creationId xmlns:a16="http://schemas.microsoft.com/office/drawing/2014/main" id="{148FE788-64BB-43CB-8879-CF0F9AA99A83}"/>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tx1"/>
                </a:solidFill>
                <a:latin typeface="Arial" panose="020B0604020202020204" pitchFamily="34" charset="0"/>
                <a:cs typeface="Arial" panose="020B0604020202020204" pitchFamily="34" charset="0"/>
              </a:rPr>
              <a:t>Hashtag a</a:t>
            </a:r>
            <a:r>
              <a:rPr lang="en-CA" sz="2000" b="1" dirty="0">
                <a:latin typeface="Arial" panose="020B0604020202020204" pitchFamily="34" charset="0"/>
                <a:cs typeface="Arial" panose="020B0604020202020204" pitchFamily="34" charset="0"/>
              </a:rPr>
              <a:t>ctivism</a:t>
            </a:r>
            <a:endParaRPr lang="en-CA" sz="2000" b="1" dirty="0">
              <a:solidFill>
                <a:schemeClr val="tx1"/>
              </a:solidFill>
              <a:latin typeface="Arial" panose="020B0604020202020204" pitchFamily="34" charset="0"/>
              <a:cs typeface="Arial" panose="020B0604020202020204" pitchFamily="34" charset="0"/>
            </a:endParaRPr>
          </a:p>
        </p:txBody>
      </p:sp>
      <p:sp>
        <p:nvSpPr>
          <p:cNvPr id="4" name="PB">
            <a:extLst>
              <a:ext uri="{FF2B5EF4-FFF2-40B4-BE49-F238E27FC236}">
                <a16:creationId xmlns:a16="http://schemas.microsoft.com/office/drawing/2014/main" id="{C3F77C14-606B-43DE-9FD6-41EB800408EC}"/>
              </a:ext>
            </a:extLst>
          </p:cNvPr>
          <p:cNvSpPr/>
          <p:nvPr/>
        </p:nvSpPr>
        <p:spPr>
          <a:xfrm>
            <a:off x="0" y="6705600"/>
            <a:ext cx="653143"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34861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3E8D9E1F-0E22-4BCE-A5D4-1958EB529A5E}"/>
              </a:ext>
            </a:extLst>
          </p:cNvPr>
          <p:cNvSpPr>
            <a:spLocks noGrp="1"/>
          </p:cNvSpPr>
          <p:nvPr>
            <p:ph idx="1"/>
          </p:nvPr>
        </p:nvSpPr>
        <p:spPr>
          <a:xfrm>
            <a:off x="838199" y="568325"/>
            <a:ext cx="10774679" cy="1706245"/>
          </a:xfrm>
        </p:spPr>
        <p:txBody>
          <a:bodyPr>
            <a:normAutofit/>
          </a:bodyPr>
          <a:lstStyle/>
          <a:p>
            <a:pPr marL="0" indent="0" algn="ctr">
              <a:buNone/>
            </a:pPr>
            <a:r>
              <a:rPr lang="en-CA" b="1" i="1" dirty="0">
                <a:solidFill>
                  <a:schemeClr val="bg2">
                    <a:lumMod val="25000"/>
                  </a:schemeClr>
                </a:solidFill>
                <a:latin typeface="Arial" panose="020B0604020202020204" pitchFamily="34" charset="0"/>
                <a:cs typeface="Arial" panose="020B0604020202020204" pitchFamily="34" charset="0"/>
              </a:rPr>
              <a:t>Why this variance in the strength of this relationship?</a:t>
            </a:r>
          </a:p>
          <a:p>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dirty="0">
                <a:solidFill>
                  <a:schemeClr val="bg2">
                    <a:lumMod val="25000"/>
                  </a:schemeClr>
                </a:solidFill>
                <a:latin typeface="Arial" panose="020B0604020202020204" pitchFamily="34" charset="0"/>
                <a:cs typeface="Arial" panose="020B0604020202020204" pitchFamily="34" charset="0"/>
              </a:rPr>
              <a:t>#hashtag activism vs. physical protest </a:t>
            </a:r>
            <a:r>
              <a:rPr lang="en-CA" i="1" dirty="0">
                <a:solidFill>
                  <a:schemeClr val="bg2">
                    <a:lumMod val="25000"/>
                  </a:schemeClr>
                </a:solidFill>
                <a:latin typeface="Arial" panose="020B0604020202020204" pitchFamily="34" charset="0"/>
                <a:cs typeface="Arial" panose="020B0604020202020204" pitchFamily="34" charset="0"/>
              </a:rPr>
              <a:t>trade-off</a:t>
            </a:r>
            <a:r>
              <a:rPr lang="en-CA" dirty="0">
                <a:solidFill>
                  <a:schemeClr val="bg2">
                    <a:lumMod val="25000"/>
                  </a:schemeClr>
                </a:solidFill>
                <a:latin typeface="Arial" panose="020B0604020202020204" pitchFamily="34" charset="0"/>
                <a:cs typeface="Arial" panose="020B0604020202020204" pitchFamily="34" charset="0"/>
              </a:rPr>
              <a:t>: </a:t>
            </a:r>
          </a:p>
        </p:txBody>
      </p:sp>
      <p:pic>
        <p:nvPicPr>
          <p:cNvPr id="8" name="Picture 7" descr="A picture containing ax, vector graphics, tool&#10;&#10;Description automatically generated">
            <a:extLst>
              <a:ext uri="{FF2B5EF4-FFF2-40B4-BE49-F238E27FC236}">
                <a16:creationId xmlns:a16="http://schemas.microsoft.com/office/drawing/2014/main" id="{4B95BA70-8D54-43E0-8B28-12CA0069E9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8096" y="4374042"/>
            <a:ext cx="799319" cy="657441"/>
          </a:xfrm>
          <a:prstGeom prst="rect">
            <a:avLst/>
          </a:prstGeom>
        </p:spPr>
      </p:pic>
      <p:pic>
        <p:nvPicPr>
          <p:cNvPr id="13" name="Picture 12" descr="Shape&#10;&#10;Description automatically generated with low confidence">
            <a:extLst>
              <a:ext uri="{FF2B5EF4-FFF2-40B4-BE49-F238E27FC236}">
                <a16:creationId xmlns:a16="http://schemas.microsoft.com/office/drawing/2014/main" id="{0B491666-EB09-4320-B164-4F0E66651B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61692" y="3563650"/>
            <a:ext cx="816097" cy="816097"/>
          </a:xfrm>
          <a:prstGeom prst="rect">
            <a:avLst/>
          </a:prstGeom>
        </p:spPr>
      </p:pic>
      <p:sp>
        <p:nvSpPr>
          <p:cNvPr id="14" name="Isosceles Triangle 13">
            <a:extLst>
              <a:ext uri="{FF2B5EF4-FFF2-40B4-BE49-F238E27FC236}">
                <a16:creationId xmlns:a16="http://schemas.microsoft.com/office/drawing/2014/main" id="{295A6568-E529-402F-87D6-E4686001524A}"/>
              </a:ext>
            </a:extLst>
          </p:cNvPr>
          <p:cNvSpPr/>
          <p:nvPr/>
        </p:nvSpPr>
        <p:spPr>
          <a:xfrm>
            <a:off x="2966085" y="4888230"/>
            <a:ext cx="780059" cy="672465"/>
          </a:xfrm>
          <a:custGeom>
            <a:avLst/>
            <a:gdLst>
              <a:gd name="connsiteX0" fmla="*/ 0 w 780059"/>
              <a:gd name="connsiteY0" fmla="*/ 672465 h 672465"/>
              <a:gd name="connsiteX1" fmla="*/ 187214 w 780059"/>
              <a:gd name="connsiteY1" fmla="*/ 349682 h 672465"/>
              <a:gd name="connsiteX2" fmla="*/ 390030 w 780059"/>
              <a:gd name="connsiteY2" fmla="*/ 0 h 672465"/>
              <a:gd name="connsiteX3" fmla="*/ 592845 w 780059"/>
              <a:gd name="connsiteY3" fmla="*/ 349682 h 672465"/>
              <a:gd name="connsiteX4" fmla="*/ 780059 w 780059"/>
              <a:gd name="connsiteY4" fmla="*/ 672465 h 672465"/>
              <a:gd name="connsiteX5" fmla="*/ 397830 w 780059"/>
              <a:gd name="connsiteY5" fmla="*/ 672465 h 672465"/>
              <a:gd name="connsiteX6" fmla="*/ 0 w 780059"/>
              <a:gd name="connsiteY6" fmla="*/ 672465 h 67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059" h="672465" fill="none" extrusionOk="0">
                <a:moveTo>
                  <a:pt x="0" y="672465"/>
                </a:moveTo>
                <a:cubicBezTo>
                  <a:pt x="15426" y="593590"/>
                  <a:pt x="148237" y="493919"/>
                  <a:pt x="187214" y="349682"/>
                </a:cubicBezTo>
                <a:cubicBezTo>
                  <a:pt x="226191" y="205445"/>
                  <a:pt x="338805" y="162289"/>
                  <a:pt x="390030" y="0"/>
                </a:cubicBezTo>
                <a:cubicBezTo>
                  <a:pt x="480632" y="60041"/>
                  <a:pt x="489173" y="258688"/>
                  <a:pt x="592845" y="349682"/>
                </a:cubicBezTo>
                <a:cubicBezTo>
                  <a:pt x="696518" y="440676"/>
                  <a:pt x="693203" y="545049"/>
                  <a:pt x="780059" y="672465"/>
                </a:cubicBezTo>
                <a:cubicBezTo>
                  <a:pt x="648763" y="705450"/>
                  <a:pt x="550058" y="654989"/>
                  <a:pt x="397830" y="672465"/>
                </a:cubicBezTo>
                <a:cubicBezTo>
                  <a:pt x="245602" y="689941"/>
                  <a:pt x="175109" y="645774"/>
                  <a:pt x="0" y="672465"/>
                </a:cubicBezTo>
                <a:close/>
              </a:path>
              <a:path w="780059" h="672465" stroke="0" extrusionOk="0">
                <a:moveTo>
                  <a:pt x="0" y="672465"/>
                </a:moveTo>
                <a:cubicBezTo>
                  <a:pt x="76228" y="525183"/>
                  <a:pt x="142931" y="495025"/>
                  <a:pt x="183314" y="356406"/>
                </a:cubicBezTo>
                <a:cubicBezTo>
                  <a:pt x="223697" y="217787"/>
                  <a:pt x="320492" y="141056"/>
                  <a:pt x="390030" y="0"/>
                </a:cubicBezTo>
                <a:cubicBezTo>
                  <a:pt x="510387" y="133456"/>
                  <a:pt x="478401" y="193897"/>
                  <a:pt x="588945" y="342957"/>
                </a:cubicBezTo>
                <a:cubicBezTo>
                  <a:pt x="699488" y="492017"/>
                  <a:pt x="684505" y="569359"/>
                  <a:pt x="780059" y="672465"/>
                </a:cubicBezTo>
                <a:cubicBezTo>
                  <a:pt x="625278" y="713693"/>
                  <a:pt x="469050" y="651141"/>
                  <a:pt x="390030" y="672465"/>
                </a:cubicBezTo>
                <a:cubicBezTo>
                  <a:pt x="311010" y="693789"/>
                  <a:pt x="180829" y="631518"/>
                  <a:pt x="0" y="672465"/>
                </a:cubicBezTo>
                <a:close/>
              </a:path>
            </a:pathLst>
          </a:custGeom>
          <a:solidFill>
            <a:schemeClr val="tx1"/>
          </a:solidFill>
          <a:ln w="73025" cap="rnd">
            <a:solidFill>
              <a:schemeClr val="tx1"/>
            </a:solidFill>
            <a:round/>
            <a:extLst>
              <a:ext uri="{C807C97D-BFC1-408E-A445-0C87EB9F89A2}">
                <ask:lineSketchStyleProps xmlns:ask="http://schemas.microsoft.com/office/drawing/2018/sketchyshapes" sd="4158510980">
                  <a:prstGeom prst="triangl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Freeform: Shape 16">
            <a:extLst>
              <a:ext uri="{FF2B5EF4-FFF2-40B4-BE49-F238E27FC236}">
                <a16:creationId xmlns:a16="http://schemas.microsoft.com/office/drawing/2014/main" id="{685B4C4F-D017-40B3-B08B-FD7187B77CC7}"/>
              </a:ext>
            </a:extLst>
          </p:cNvPr>
          <p:cNvSpPr/>
          <p:nvPr/>
        </p:nvSpPr>
        <p:spPr>
          <a:xfrm>
            <a:off x="1475879" y="4475797"/>
            <a:ext cx="3760470" cy="714375"/>
          </a:xfrm>
          <a:custGeom>
            <a:avLst/>
            <a:gdLst>
              <a:gd name="connsiteX0" fmla="*/ 0 w 3760470"/>
              <a:gd name="connsiteY0" fmla="*/ 714374 h 714375"/>
              <a:gd name="connsiteX1" fmla="*/ 792028 w 3760470"/>
              <a:gd name="connsiteY1" fmla="*/ 575061 h 714375"/>
              <a:gd name="connsiteX2" fmla="*/ 1024977 w 3760470"/>
              <a:gd name="connsiteY2" fmla="*/ 531067 h 714375"/>
              <a:gd name="connsiteX3" fmla="*/ 1617334 w 3760470"/>
              <a:gd name="connsiteY3" fmla="*/ 362424 h 714375"/>
              <a:gd name="connsiteX4" fmla="*/ 2010021 w 3760470"/>
              <a:gd name="connsiteY4" fmla="*/ 267104 h 714375"/>
              <a:gd name="connsiteX5" fmla="*/ 2662279 w 3760470"/>
              <a:gd name="connsiteY5" fmla="*/ 149788 h 714375"/>
              <a:gd name="connsiteX6" fmla="*/ 2841983 w 3760470"/>
              <a:gd name="connsiteY6" fmla="*/ 135123 h 714375"/>
              <a:gd name="connsiteX7" fmla="*/ 3048310 w 3760470"/>
              <a:gd name="connsiteY7" fmla="*/ 98461 h 714375"/>
              <a:gd name="connsiteX8" fmla="*/ 3221358 w 3760470"/>
              <a:gd name="connsiteY8" fmla="*/ 54468 h 714375"/>
              <a:gd name="connsiteX9" fmla="*/ 3381095 w 3760470"/>
              <a:gd name="connsiteY9" fmla="*/ 39803 h 714375"/>
              <a:gd name="connsiteX10" fmla="*/ 3607388 w 3760470"/>
              <a:gd name="connsiteY10" fmla="*/ 25138 h 714375"/>
              <a:gd name="connsiteX11" fmla="*/ 3760469 w 3760470"/>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0470" h="714375" extrusionOk="0">
                <a:moveTo>
                  <a:pt x="0" y="714374"/>
                </a:moveTo>
                <a:cubicBezTo>
                  <a:pt x="441838" y="640377"/>
                  <a:pt x="94650" y="746479"/>
                  <a:pt x="792028" y="575061"/>
                </a:cubicBezTo>
                <a:cubicBezTo>
                  <a:pt x="882868" y="559731"/>
                  <a:pt x="942825" y="548694"/>
                  <a:pt x="1024977" y="531067"/>
                </a:cubicBezTo>
                <a:cubicBezTo>
                  <a:pt x="1263726" y="479148"/>
                  <a:pt x="1359567" y="460957"/>
                  <a:pt x="1617334" y="362424"/>
                </a:cubicBezTo>
                <a:cubicBezTo>
                  <a:pt x="1703330" y="333556"/>
                  <a:pt x="1924611" y="290400"/>
                  <a:pt x="2010021" y="267104"/>
                </a:cubicBezTo>
                <a:cubicBezTo>
                  <a:pt x="2220708" y="235827"/>
                  <a:pt x="2464837" y="154707"/>
                  <a:pt x="2662279" y="149788"/>
                </a:cubicBezTo>
                <a:cubicBezTo>
                  <a:pt x="2705717" y="140830"/>
                  <a:pt x="2776016" y="145722"/>
                  <a:pt x="2841983" y="135123"/>
                </a:cubicBezTo>
                <a:cubicBezTo>
                  <a:pt x="2910265" y="118193"/>
                  <a:pt x="2976203" y="118151"/>
                  <a:pt x="3048310" y="98461"/>
                </a:cubicBezTo>
                <a:cubicBezTo>
                  <a:pt x="3114604" y="90677"/>
                  <a:pt x="3169094" y="66259"/>
                  <a:pt x="3221358" y="54468"/>
                </a:cubicBezTo>
                <a:cubicBezTo>
                  <a:pt x="3265065" y="43705"/>
                  <a:pt x="3334057" y="49417"/>
                  <a:pt x="3381095" y="39803"/>
                </a:cubicBezTo>
                <a:cubicBezTo>
                  <a:pt x="3464039" y="34234"/>
                  <a:pt x="3524142" y="36868"/>
                  <a:pt x="3607388" y="25138"/>
                </a:cubicBezTo>
                <a:cubicBezTo>
                  <a:pt x="3692955" y="-2483"/>
                  <a:pt x="3641193" y="8177"/>
                  <a:pt x="3760469" y="3142"/>
                </a:cubicBezTo>
              </a:path>
            </a:pathLst>
          </a:custGeom>
          <a:noFill/>
          <a:ln w="73025" cap="rnd">
            <a:solidFill>
              <a:schemeClr val="tx1"/>
            </a:solidFill>
            <a:roun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pic>
        <p:nvPicPr>
          <p:cNvPr id="18" name="Picture 17" descr="A picture containing ax, vector graphics, tool&#10;&#10;Description automatically generated">
            <a:extLst>
              <a:ext uri="{FF2B5EF4-FFF2-40B4-BE49-F238E27FC236}">
                <a16:creationId xmlns:a16="http://schemas.microsoft.com/office/drawing/2014/main" id="{DEDAE97A-C8F5-4CB7-BD91-7EEA2170302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948316" y="3722306"/>
            <a:ext cx="799319" cy="657441"/>
          </a:xfrm>
          <a:prstGeom prst="rect">
            <a:avLst/>
          </a:prstGeom>
        </p:spPr>
      </p:pic>
      <p:pic>
        <p:nvPicPr>
          <p:cNvPr id="19" name="Picture 18" descr="Shape&#10;&#10;Description automatically generated with low confidence">
            <a:extLst>
              <a:ext uri="{FF2B5EF4-FFF2-40B4-BE49-F238E27FC236}">
                <a16:creationId xmlns:a16="http://schemas.microsoft.com/office/drawing/2014/main" id="{3CB01753-DB36-4309-BCFD-7D04F2F29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10048250" y="4215386"/>
            <a:ext cx="816097" cy="816097"/>
          </a:xfrm>
          <a:prstGeom prst="rect">
            <a:avLst/>
          </a:prstGeom>
        </p:spPr>
      </p:pic>
      <p:sp>
        <p:nvSpPr>
          <p:cNvPr id="20" name="Isosceles Triangle 19">
            <a:extLst>
              <a:ext uri="{FF2B5EF4-FFF2-40B4-BE49-F238E27FC236}">
                <a16:creationId xmlns:a16="http://schemas.microsoft.com/office/drawing/2014/main" id="{E9207013-9235-4B94-B244-A76BE916C4FC}"/>
              </a:ext>
            </a:extLst>
          </p:cNvPr>
          <p:cNvSpPr/>
          <p:nvPr/>
        </p:nvSpPr>
        <p:spPr>
          <a:xfrm flipH="1">
            <a:off x="8496300" y="4888230"/>
            <a:ext cx="780059" cy="672465"/>
          </a:xfrm>
          <a:custGeom>
            <a:avLst/>
            <a:gdLst>
              <a:gd name="connsiteX0" fmla="*/ 0 w 780059"/>
              <a:gd name="connsiteY0" fmla="*/ 672465 h 672465"/>
              <a:gd name="connsiteX1" fmla="*/ 187214 w 780059"/>
              <a:gd name="connsiteY1" fmla="*/ 349682 h 672465"/>
              <a:gd name="connsiteX2" fmla="*/ 390030 w 780059"/>
              <a:gd name="connsiteY2" fmla="*/ 0 h 672465"/>
              <a:gd name="connsiteX3" fmla="*/ 592845 w 780059"/>
              <a:gd name="connsiteY3" fmla="*/ 349682 h 672465"/>
              <a:gd name="connsiteX4" fmla="*/ 780059 w 780059"/>
              <a:gd name="connsiteY4" fmla="*/ 672465 h 672465"/>
              <a:gd name="connsiteX5" fmla="*/ 397830 w 780059"/>
              <a:gd name="connsiteY5" fmla="*/ 672465 h 672465"/>
              <a:gd name="connsiteX6" fmla="*/ 0 w 780059"/>
              <a:gd name="connsiteY6" fmla="*/ 672465 h 6724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0059" h="672465" fill="none" extrusionOk="0">
                <a:moveTo>
                  <a:pt x="0" y="672465"/>
                </a:moveTo>
                <a:cubicBezTo>
                  <a:pt x="15426" y="593590"/>
                  <a:pt x="148237" y="493919"/>
                  <a:pt x="187214" y="349682"/>
                </a:cubicBezTo>
                <a:cubicBezTo>
                  <a:pt x="226191" y="205445"/>
                  <a:pt x="338805" y="162289"/>
                  <a:pt x="390030" y="0"/>
                </a:cubicBezTo>
                <a:cubicBezTo>
                  <a:pt x="480632" y="60041"/>
                  <a:pt x="489173" y="258688"/>
                  <a:pt x="592845" y="349682"/>
                </a:cubicBezTo>
                <a:cubicBezTo>
                  <a:pt x="696518" y="440676"/>
                  <a:pt x="693203" y="545049"/>
                  <a:pt x="780059" y="672465"/>
                </a:cubicBezTo>
                <a:cubicBezTo>
                  <a:pt x="648763" y="705450"/>
                  <a:pt x="550058" y="654989"/>
                  <a:pt x="397830" y="672465"/>
                </a:cubicBezTo>
                <a:cubicBezTo>
                  <a:pt x="245602" y="689941"/>
                  <a:pt x="175109" y="645774"/>
                  <a:pt x="0" y="672465"/>
                </a:cubicBezTo>
                <a:close/>
              </a:path>
              <a:path w="780059" h="672465" stroke="0" extrusionOk="0">
                <a:moveTo>
                  <a:pt x="0" y="672465"/>
                </a:moveTo>
                <a:cubicBezTo>
                  <a:pt x="76228" y="525183"/>
                  <a:pt x="142931" y="495025"/>
                  <a:pt x="183314" y="356406"/>
                </a:cubicBezTo>
                <a:cubicBezTo>
                  <a:pt x="223697" y="217787"/>
                  <a:pt x="320492" y="141056"/>
                  <a:pt x="390030" y="0"/>
                </a:cubicBezTo>
                <a:cubicBezTo>
                  <a:pt x="510387" y="133456"/>
                  <a:pt x="478401" y="193897"/>
                  <a:pt x="588945" y="342957"/>
                </a:cubicBezTo>
                <a:cubicBezTo>
                  <a:pt x="699488" y="492017"/>
                  <a:pt x="684505" y="569359"/>
                  <a:pt x="780059" y="672465"/>
                </a:cubicBezTo>
                <a:cubicBezTo>
                  <a:pt x="625278" y="713693"/>
                  <a:pt x="469050" y="651141"/>
                  <a:pt x="390030" y="672465"/>
                </a:cubicBezTo>
                <a:cubicBezTo>
                  <a:pt x="311010" y="693789"/>
                  <a:pt x="180829" y="631518"/>
                  <a:pt x="0" y="672465"/>
                </a:cubicBezTo>
                <a:close/>
              </a:path>
            </a:pathLst>
          </a:custGeom>
          <a:solidFill>
            <a:schemeClr val="tx1"/>
          </a:solidFill>
          <a:ln w="73025" cap="rnd">
            <a:solidFill>
              <a:schemeClr val="tx1"/>
            </a:solidFill>
            <a:round/>
            <a:extLst>
              <a:ext uri="{C807C97D-BFC1-408E-A445-0C87EB9F89A2}">
                <ask:lineSketchStyleProps xmlns:ask="http://schemas.microsoft.com/office/drawing/2018/sketchyshapes" sd="4158510980">
                  <a:prstGeom prst="triangle">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Freeform: Shape 20">
            <a:extLst>
              <a:ext uri="{FF2B5EF4-FFF2-40B4-BE49-F238E27FC236}">
                <a16:creationId xmlns:a16="http://schemas.microsoft.com/office/drawing/2014/main" id="{7CC6299B-D626-4C23-8CE2-0795DB1EB5F3}"/>
              </a:ext>
            </a:extLst>
          </p:cNvPr>
          <p:cNvSpPr/>
          <p:nvPr/>
        </p:nvSpPr>
        <p:spPr>
          <a:xfrm flipH="1">
            <a:off x="7006094" y="4475797"/>
            <a:ext cx="3760470" cy="714375"/>
          </a:xfrm>
          <a:custGeom>
            <a:avLst/>
            <a:gdLst>
              <a:gd name="connsiteX0" fmla="*/ 0 w 3760470"/>
              <a:gd name="connsiteY0" fmla="*/ 714374 h 714375"/>
              <a:gd name="connsiteX1" fmla="*/ 792028 w 3760470"/>
              <a:gd name="connsiteY1" fmla="*/ 575061 h 714375"/>
              <a:gd name="connsiteX2" fmla="*/ 1024977 w 3760470"/>
              <a:gd name="connsiteY2" fmla="*/ 531067 h 714375"/>
              <a:gd name="connsiteX3" fmla="*/ 1617334 w 3760470"/>
              <a:gd name="connsiteY3" fmla="*/ 362424 h 714375"/>
              <a:gd name="connsiteX4" fmla="*/ 2010021 w 3760470"/>
              <a:gd name="connsiteY4" fmla="*/ 267104 h 714375"/>
              <a:gd name="connsiteX5" fmla="*/ 2662279 w 3760470"/>
              <a:gd name="connsiteY5" fmla="*/ 149788 h 714375"/>
              <a:gd name="connsiteX6" fmla="*/ 2841983 w 3760470"/>
              <a:gd name="connsiteY6" fmla="*/ 135123 h 714375"/>
              <a:gd name="connsiteX7" fmla="*/ 3048310 w 3760470"/>
              <a:gd name="connsiteY7" fmla="*/ 98461 h 714375"/>
              <a:gd name="connsiteX8" fmla="*/ 3221358 w 3760470"/>
              <a:gd name="connsiteY8" fmla="*/ 54468 h 714375"/>
              <a:gd name="connsiteX9" fmla="*/ 3381095 w 3760470"/>
              <a:gd name="connsiteY9" fmla="*/ 39803 h 714375"/>
              <a:gd name="connsiteX10" fmla="*/ 3607388 w 3760470"/>
              <a:gd name="connsiteY10" fmla="*/ 25138 h 714375"/>
              <a:gd name="connsiteX11" fmla="*/ 3760469 w 3760470"/>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760470" h="714375" extrusionOk="0">
                <a:moveTo>
                  <a:pt x="0" y="714374"/>
                </a:moveTo>
                <a:cubicBezTo>
                  <a:pt x="441838" y="640377"/>
                  <a:pt x="94650" y="746479"/>
                  <a:pt x="792028" y="575061"/>
                </a:cubicBezTo>
                <a:cubicBezTo>
                  <a:pt x="882868" y="559731"/>
                  <a:pt x="942825" y="548694"/>
                  <a:pt x="1024977" y="531067"/>
                </a:cubicBezTo>
                <a:cubicBezTo>
                  <a:pt x="1263726" y="479148"/>
                  <a:pt x="1359567" y="460957"/>
                  <a:pt x="1617334" y="362424"/>
                </a:cubicBezTo>
                <a:cubicBezTo>
                  <a:pt x="1703330" y="333556"/>
                  <a:pt x="1924611" y="290400"/>
                  <a:pt x="2010021" y="267104"/>
                </a:cubicBezTo>
                <a:cubicBezTo>
                  <a:pt x="2220708" y="235827"/>
                  <a:pt x="2464837" y="154707"/>
                  <a:pt x="2662279" y="149788"/>
                </a:cubicBezTo>
                <a:cubicBezTo>
                  <a:pt x="2705717" y="140830"/>
                  <a:pt x="2776016" y="145722"/>
                  <a:pt x="2841983" y="135123"/>
                </a:cubicBezTo>
                <a:cubicBezTo>
                  <a:pt x="2910265" y="118193"/>
                  <a:pt x="2976203" y="118151"/>
                  <a:pt x="3048310" y="98461"/>
                </a:cubicBezTo>
                <a:cubicBezTo>
                  <a:pt x="3114604" y="90677"/>
                  <a:pt x="3169094" y="66259"/>
                  <a:pt x="3221358" y="54468"/>
                </a:cubicBezTo>
                <a:cubicBezTo>
                  <a:pt x="3265065" y="43705"/>
                  <a:pt x="3334057" y="49417"/>
                  <a:pt x="3381095" y="39803"/>
                </a:cubicBezTo>
                <a:cubicBezTo>
                  <a:pt x="3464039" y="34234"/>
                  <a:pt x="3524142" y="36868"/>
                  <a:pt x="3607388" y="25138"/>
                </a:cubicBezTo>
                <a:cubicBezTo>
                  <a:pt x="3692955" y="-2483"/>
                  <a:pt x="3641193" y="8177"/>
                  <a:pt x="3760469" y="3142"/>
                </a:cubicBezTo>
              </a:path>
            </a:pathLst>
          </a:custGeom>
          <a:noFill/>
          <a:ln w="73025" cap="rnd">
            <a:solidFill>
              <a:schemeClr val="tx1"/>
            </a:solidFill>
            <a:roun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PB">
            <a:extLst>
              <a:ext uri="{FF2B5EF4-FFF2-40B4-BE49-F238E27FC236}">
                <a16:creationId xmlns:a16="http://schemas.microsoft.com/office/drawing/2014/main" id="{624F5909-798B-498F-B47E-E8BE158F2C26}"/>
              </a:ext>
            </a:extLst>
          </p:cNvPr>
          <p:cNvSpPr/>
          <p:nvPr/>
        </p:nvSpPr>
        <p:spPr>
          <a:xfrm>
            <a:off x="0" y="6705600"/>
            <a:ext cx="6531428"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900514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ADFEE1-8982-4723-87C6-3D5976D7AC8A}"/>
              </a:ext>
            </a:extLst>
          </p:cNvPr>
          <p:cNvSpPr txBox="1">
            <a:spLocks/>
          </p:cNvSpPr>
          <p:nvPr/>
        </p:nvSpPr>
        <p:spPr>
          <a:xfrm>
            <a:off x="2049780" y="-60376"/>
            <a:ext cx="8092440" cy="1072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Mobilization Synergy Index (MSI)</a:t>
            </a:r>
          </a:p>
        </p:txBody>
      </p:sp>
      <p:pic>
        <p:nvPicPr>
          <p:cNvPr id="4" name="Picture 3" descr="Map&#10;&#10;Description automatically generated">
            <a:extLst>
              <a:ext uri="{FF2B5EF4-FFF2-40B4-BE49-F238E27FC236}">
                <a16:creationId xmlns:a16="http://schemas.microsoft.com/office/drawing/2014/main" id="{F5523DC3-AF9E-4CF6-B2AB-91C9B952144F}"/>
              </a:ext>
            </a:extLst>
          </p:cNvPr>
          <p:cNvPicPr>
            <a:picLocks noChangeAspect="1"/>
          </p:cNvPicPr>
          <p:nvPr/>
        </p:nvPicPr>
        <p:blipFill rotWithShape="1">
          <a:blip r:embed="rId3">
            <a:extLst>
              <a:ext uri="{28A0092B-C50C-407E-A947-70E740481C1C}">
                <a14:useLocalDpi xmlns:a14="http://schemas.microsoft.com/office/drawing/2010/main" val="0"/>
              </a:ext>
            </a:extLst>
          </a:blip>
          <a:srcRect t="11166"/>
          <a:stretch/>
        </p:blipFill>
        <p:spPr>
          <a:xfrm>
            <a:off x="266960" y="672568"/>
            <a:ext cx="9297940" cy="6185432"/>
          </a:xfrm>
          <a:prstGeom prst="rect">
            <a:avLst/>
          </a:prstGeom>
        </p:spPr>
      </p:pic>
      <p:pic>
        <p:nvPicPr>
          <p:cNvPr id="5" name="Picture 4" descr="Map&#10;&#10;Description automatically generated">
            <a:extLst>
              <a:ext uri="{FF2B5EF4-FFF2-40B4-BE49-F238E27FC236}">
                <a16:creationId xmlns:a16="http://schemas.microsoft.com/office/drawing/2014/main" id="{A1301D2C-9B1C-4E44-9052-2B8CD27B43B5}"/>
              </a:ext>
            </a:extLst>
          </p:cNvPr>
          <p:cNvPicPr>
            <a:picLocks noChangeAspect="1"/>
          </p:cNvPicPr>
          <p:nvPr/>
        </p:nvPicPr>
        <p:blipFill rotWithShape="1">
          <a:blip r:embed="rId3">
            <a:extLst>
              <a:ext uri="{28A0092B-C50C-407E-A947-70E740481C1C}">
                <a14:useLocalDpi xmlns:a14="http://schemas.microsoft.com/office/drawing/2010/main" val="0"/>
              </a:ext>
            </a:extLst>
          </a:blip>
          <a:srcRect l="83402" t="66672" r="4439" b="16919"/>
          <a:stretch/>
        </p:blipFill>
        <p:spPr>
          <a:xfrm>
            <a:off x="9144000" y="2831695"/>
            <a:ext cx="2626581" cy="2654269"/>
          </a:xfrm>
          <a:prstGeom prst="rect">
            <a:avLst/>
          </a:prstGeom>
        </p:spPr>
      </p:pic>
      <p:sp>
        <p:nvSpPr>
          <p:cNvPr id="2" name="Rectangle 1">
            <a:extLst>
              <a:ext uri="{FF2B5EF4-FFF2-40B4-BE49-F238E27FC236}">
                <a16:creationId xmlns:a16="http://schemas.microsoft.com/office/drawing/2014/main" id="{521FBDF2-C708-49E4-99AF-0B278FF480B2}"/>
              </a:ext>
            </a:extLst>
          </p:cNvPr>
          <p:cNvSpPr/>
          <p:nvPr/>
        </p:nvSpPr>
        <p:spPr>
          <a:xfrm rot="18970765">
            <a:off x="8124568" y="4596714"/>
            <a:ext cx="951470" cy="107247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Rectangle 5">
            <a:extLst>
              <a:ext uri="{FF2B5EF4-FFF2-40B4-BE49-F238E27FC236}">
                <a16:creationId xmlns:a16="http://schemas.microsoft.com/office/drawing/2014/main" id="{A3C6F5A6-7E00-4FBB-B573-78CAD66B9A92}"/>
              </a:ext>
            </a:extLst>
          </p:cNvPr>
          <p:cNvSpPr/>
          <p:nvPr/>
        </p:nvSpPr>
        <p:spPr>
          <a:xfrm rot="18970765">
            <a:off x="9008196" y="2830025"/>
            <a:ext cx="271609" cy="216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PB">
            <a:extLst>
              <a:ext uri="{FF2B5EF4-FFF2-40B4-BE49-F238E27FC236}">
                <a16:creationId xmlns:a16="http://schemas.microsoft.com/office/drawing/2014/main" id="{A0B7C994-B4A8-48C0-A2AE-2E8DE2B5BB7F}"/>
              </a:ext>
            </a:extLst>
          </p:cNvPr>
          <p:cNvSpPr/>
          <p:nvPr/>
        </p:nvSpPr>
        <p:spPr>
          <a:xfrm>
            <a:off x="0" y="6705600"/>
            <a:ext cx="6749143"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42417449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ADFEE1-8982-4723-87C6-3D5976D7AC8A}"/>
              </a:ext>
            </a:extLst>
          </p:cNvPr>
          <p:cNvSpPr txBox="1">
            <a:spLocks/>
          </p:cNvSpPr>
          <p:nvPr/>
        </p:nvSpPr>
        <p:spPr>
          <a:xfrm>
            <a:off x="2049780" y="-60376"/>
            <a:ext cx="8092440" cy="1072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Mobilization Synergy Index (MSI)</a:t>
            </a:r>
          </a:p>
        </p:txBody>
      </p:sp>
      <p:pic>
        <p:nvPicPr>
          <p:cNvPr id="10" name="Picture 9" descr="Text, letter&#10;&#10;Description automatically generated">
            <a:extLst>
              <a:ext uri="{FF2B5EF4-FFF2-40B4-BE49-F238E27FC236}">
                <a16:creationId xmlns:a16="http://schemas.microsoft.com/office/drawing/2014/main" id="{F4B2F42A-772B-4AF2-9628-6E18C5654CA6}"/>
              </a:ext>
            </a:extLst>
          </p:cNvPr>
          <p:cNvPicPr>
            <a:picLocks noChangeAspect="1"/>
          </p:cNvPicPr>
          <p:nvPr/>
        </p:nvPicPr>
        <p:blipFill>
          <a:blip r:embed="rId3"/>
          <a:stretch>
            <a:fillRect/>
          </a:stretch>
        </p:blipFill>
        <p:spPr>
          <a:xfrm>
            <a:off x="2701174" y="2033789"/>
            <a:ext cx="6789651" cy="2790422"/>
          </a:xfrm>
          <a:prstGeom prst="rect">
            <a:avLst/>
          </a:prstGeom>
        </p:spPr>
      </p:pic>
      <p:cxnSp>
        <p:nvCxnSpPr>
          <p:cNvPr id="11" name="Connector: Curved 14">
            <a:extLst>
              <a:ext uri="{FF2B5EF4-FFF2-40B4-BE49-F238E27FC236}">
                <a16:creationId xmlns:a16="http://schemas.microsoft.com/office/drawing/2014/main" id="{0F2830D0-7C1A-47D8-9471-6655EE662E03}"/>
              </a:ext>
            </a:extLst>
          </p:cNvPr>
          <p:cNvCxnSpPr>
            <a:cxnSpLocks/>
          </p:cNvCxnSpPr>
          <p:nvPr/>
        </p:nvCxnSpPr>
        <p:spPr>
          <a:xfrm flipV="1">
            <a:off x="6586152" y="1896762"/>
            <a:ext cx="438665" cy="60548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FE69C912-D794-4552-8D07-06AB5D1176BF}"/>
              </a:ext>
            </a:extLst>
          </p:cNvPr>
          <p:cNvSpPr txBox="1"/>
          <p:nvPr/>
        </p:nvSpPr>
        <p:spPr>
          <a:xfrm>
            <a:off x="6747880" y="4982495"/>
            <a:ext cx="1272812" cy="738664"/>
          </a:xfrm>
          <a:prstGeom prst="rect">
            <a:avLst/>
          </a:prstGeom>
          <a:noFill/>
        </p:spPr>
        <p:txBody>
          <a:bodyPr wrap="square" rtlCol="0">
            <a:spAutoFit/>
          </a:bodyPr>
          <a:lstStyle/>
          <a:p>
            <a:r>
              <a:rPr lang="en-CA" sz="1400" b="1" dirty="0">
                <a:solidFill>
                  <a:srgbClr val="FF0000"/>
                </a:solidFill>
                <a:latin typeface="Cavolini" panose="020B0502040204020203" pitchFamily="66" charset="0"/>
                <a:cs typeface="Cavolini" panose="020B0502040204020203" pitchFamily="66" charset="0"/>
              </a:rPr>
              <a:t>proportion of negative residuals</a:t>
            </a:r>
          </a:p>
        </p:txBody>
      </p:sp>
      <p:sp>
        <p:nvSpPr>
          <p:cNvPr id="15" name="TextBox 14">
            <a:extLst>
              <a:ext uri="{FF2B5EF4-FFF2-40B4-BE49-F238E27FC236}">
                <a16:creationId xmlns:a16="http://schemas.microsoft.com/office/drawing/2014/main" id="{BC0D5AC7-89B7-4341-A6FF-49C96761B955}"/>
              </a:ext>
            </a:extLst>
          </p:cNvPr>
          <p:cNvSpPr txBox="1"/>
          <p:nvPr/>
        </p:nvSpPr>
        <p:spPr>
          <a:xfrm>
            <a:off x="7062978" y="1248052"/>
            <a:ext cx="1340707" cy="738664"/>
          </a:xfrm>
          <a:prstGeom prst="rect">
            <a:avLst/>
          </a:prstGeom>
          <a:noFill/>
        </p:spPr>
        <p:txBody>
          <a:bodyPr wrap="square" rtlCol="0">
            <a:spAutoFit/>
          </a:bodyPr>
          <a:lstStyle/>
          <a:p>
            <a:r>
              <a:rPr lang="en-CA" sz="1400" b="1" dirty="0">
                <a:solidFill>
                  <a:srgbClr val="59A14F"/>
                </a:solidFill>
                <a:latin typeface="Cavolini" panose="020B0502040204020203" pitchFamily="66" charset="0"/>
                <a:cs typeface="Cavolini" panose="020B0502040204020203" pitchFamily="66" charset="0"/>
              </a:rPr>
              <a:t>proportion of positive residuals</a:t>
            </a:r>
          </a:p>
        </p:txBody>
      </p:sp>
      <p:cxnSp>
        <p:nvCxnSpPr>
          <p:cNvPr id="16" name="Connector: Curved 14">
            <a:extLst>
              <a:ext uri="{FF2B5EF4-FFF2-40B4-BE49-F238E27FC236}">
                <a16:creationId xmlns:a16="http://schemas.microsoft.com/office/drawing/2014/main" id="{616FAC21-DAC0-40ED-9A7A-1917E13B82AB}"/>
              </a:ext>
            </a:extLst>
          </p:cNvPr>
          <p:cNvCxnSpPr>
            <a:cxnSpLocks/>
          </p:cNvCxnSpPr>
          <p:nvPr/>
        </p:nvCxnSpPr>
        <p:spPr>
          <a:xfrm>
            <a:off x="6366819" y="4369576"/>
            <a:ext cx="438665" cy="61291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BEBF8BD-31F5-4DCD-915E-9738B759DDB8}"/>
              </a:ext>
            </a:extLst>
          </p:cNvPr>
          <p:cNvSpPr txBox="1"/>
          <p:nvPr/>
        </p:nvSpPr>
        <p:spPr>
          <a:xfrm>
            <a:off x="8082282" y="3067251"/>
            <a:ext cx="854615" cy="369332"/>
          </a:xfrm>
          <a:prstGeom prst="rect">
            <a:avLst/>
          </a:prstGeom>
          <a:noFill/>
        </p:spPr>
        <p:txBody>
          <a:bodyPr wrap="square" rtlCol="0">
            <a:spAutoFit/>
          </a:bodyPr>
          <a:lstStyle/>
          <a:p>
            <a:r>
              <a:rPr lang="en-CA" b="1" dirty="0">
                <a:solidFill>
                  <a:schemeClr val="accent5">
                    <a:lumMod val="75000"/>
                  </a:schemeClr>
                </a:solidFill>
                <a:latin typeface="Cavolini" panose="020B0502040204020203" pitchFamily="66" charset="0"/>
                <a:cs typeface="Cavolini" panose="020B0502040204020203" pitchFamily="66" charset="0"/>
              </a:rPr>
              <a:t>slope</a:t>
            </a:r>
            <a:endParaRPr lang="en-CA" sz="1400" b="1" dirty="0">
              <a:solidFill>
                <a:schemeClr val="accent5">
                  <a:lumMod val="75000"/>
                </a:schemeClr>
              </a:solidFill>
              <a:latin typeface="Cavolini" panose="020B0502040204020203" pitchFamily="66" charset="0"/>
              <a:cs typeface="Cavolini" panose="020B0502040204020203" pitchFamily="66" charset="0"/>
            </a:endParaRPr>
          </a:p>
        </p:txBody>
      </p:sp>
      <p:cxnSp>
        <p:nvCxnSpPr>
          <p:cNvPr id="23" name="Connector: Curved 14">
            <a:extLst>
              <a:ext uri="{FF2B5EF4-FFF2-40B4-BE49-F238E27FC236}">
                <a16:creationId xmlns:a16="http://schemas.microsoft.com/office/drawing/2014/main" id="{54FB5715-A387-4934-AC0F-52D621C7DEC3}"/>
              </a:ext>
            </a:extLst>
          </p:cNvPr>
          <p:cNvCxnSpPr>
            <a:cxnSpLocks/>
          </p:cNvCxnSpPr>
          <p:nvPr/>
        </p:nvCxnSpPr>
        <p:spPr>
          <a:xfrm>
            <a:off x="7679006" y="2934730"/>
            <a:ext cx="341686" cy="284179"/>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3B413398-47C2-420C-B6F2-2FC3EC9B69A2}"/>
              </a:ext>
            </a:extLst>
          </p:cNvPr>
          <p:cNvSpPr txBox="1"/>
          <p:nvPr/>
        </p:nvSpPr>
        <p:spPr>
          <a:xfrm>
            <a:off x="9569088" y="1714912"/>
            <a:ext cx="1340707" cy="646331"/>
          </a:xfrm>
          <a:prstGeom prst="rect">
            <a:avLst/>
          </a:prstGeom>
          <a:noFill/>
        </p:spPr>
        <p:txBody>
          <a:bodyPr wrap="square" rtlCol="0">
            <a:spAutoFit/>
          </a:bodyPr>
          <a:lstStyle/>
          <a:p>
            <a:r>
              <a:rPr lang="en-CA" b="1" dirty="0">
                <a:solidFill>
                  <a:schemeClr val="accent5">
                    <a:lumMod val="75000"/>
                  </a:schemeClr>
                </a:solidFill>
                <a:latin typeface="Cavolini" panose="020B0502040204020203" pitchFamily="66" charset="0"/>
                <a:cs typeface="Cavolini" panose="020B0502040204020203" pitchFamily="66" charset="0"/>
              </a:rPr>
              <a:t>model accuracy</a:t>
            </a:r>
            <a:endParaRPr lang="en-CA" sz="1400" b="1" dirty="0">
              <a:solidFill>
                <a:schemeClr val="accent5">
                  <a:lumMod val="75000"/>
                </a:schemeClr>
              </a:solidFill>
              <a:latin typeface="Cavolini" panose="020B0502040204020203" pitchFamily="66" charset="0"/>
              <a:cs typeface="Cavolini" panose="020B0502040204020203" pitchFamily="66" charset="0"/>
            </a:endParaRPr>
          </a:p>
        </p:txBody>
      </p:sp>
      <p:cxnSp>
        <p:nvCxnSpPr>
          <p:cNvPr id="32" name="Connector: Curved 14">
            <a:extLst>
              <a:ext uri="{FF2B5EF4-FFF2-40B4-BE49-F238E27FC236}">
                <a16:creationId xmlns:a16="http://schemas.microsoft.com/office/drawing/2014/main" id="{E46F9877-72C3-4F2D-9441-A96F0AB292F7}"/>
              </a:ext>
            </a:extLst>
          </p:cNvPr>
          <p:cNvCxnSpPr>
            <a:cxnSpLocks/>
          </p:cNvCxnSpPr>
          <p:nvPr/>
        </p:nvCxnSpPr>
        <p:spPr>
          <a:xfrm flipV="1">
            <a:off x="8957382" y="2033789"/>
            <a:ext cx="593125" cy="327454"/>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PB">
            <a:extLst>
              <a:ext uri="{FF2B5EF4-FFF2-40B4-BE49-F238E27FC236}">
                <a16:creationId xmlns:a16="http://schemas.microsoft.com/office/drawing/2014/main" id="{3A8B3366-8988-410E-958F-8E937F00E244}"/>
              </a:ext>
            </a:extLst>
          </p:cNvPr>
          <p:cNvSpPr/>
          <p:nvPr/>
        </p:nvSpPr>
        <p:spPr>
          <a:xfrm>
            <a:off x="0" y="6705600"/>
            <a:ext cx="6966857"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504680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ADFEE1-8982-4723-87C6-3D5976D7AC8A}"/>
              </a:ext>
            </a:extLst>
          </p:cNvPr>
          <p:cNvSpPr txBox="1">
            <a:spLocks/>
          </p:cNvSpPr>
          <p:nvPr/>
        </p:nvSpPr>
        <p:spPr>
          <a:xfrm>
            <a:off x="2049780" y="-60376"/>
            <a:ext cx="8092440"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CA" sz="4000" b="1" dirty="0">
              <a:latin typeface="Arial" panose="020B060402020202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1C166A4C-9F22-415A-99D0-A863C862A4EC}"/>
              </a:ext>
            </a:extLst>
          </p:cNvPr>
          <p:cNvSpPr/>
          <p:nvPr/>
        </p:nvSpPr>
        <p:spPr>
          <a:xfrm rot="16730552">
            <a:off x="513054" y="2863406"/>
            <a:ext cx="5043586" cy="714375"/>
          </a:xfrm>
          <a:custGeom>
            <a:avLst/>
            <a:gdLst>
              <a:gd name="connsiteX0" fmla="*/ 0 w 5043586"/>
              <a:gd name="connsiteY0" fmla="*/ 714374 h 714375"/>
              <a:gd name="connsiteX1" fmla="*/ 1062277 w 5043586"/>
              <a:gd name="connsiteY1" fmla="*/ 575061 h 714375"/>
              <a:gd name="connsiteX2" fmla="*/ 1374711 w 5043586"/>
              <a:gd name="connsiteY2" fmla="*/ 531067 h 714375"/>
              <a:gd name="connsiteX3" fmla="*/ 2169188 w 5043586"/>
              <a:gd name="connsiteY3" fmla="*/ 362424 h 714375"/>
              <a:gd name="connsiteX4" fmla="*/ 2695863 w 5043586"/>
              <a:gd name="connsiteY4" fmla="*/ 267104 h 714375"/>
              <a:gd name="connsiteX5" fmla="*/ 3570680 w 5043586"/>
              <a:gd name="connsiteY5" fmla="*/ 149788 h 714375"/>
              <a:gd name="connsiteX6" fmla="*/ 3811701 w 5043586"/>
              <a:gd name="connsiteY6" fmla="*/ 135123 h 714375"/>
              <a:gd name="connsiteX7" fmla="*/ 4088429 w 5043586"/>
              <a:gd name="connsiteY7" fmla="*/ 98461 h 714375"/>
              <a:gd name="connsiteX8" fmla="*/ 4320523 w 5043586"/>
              <a:gd name="connsiteY8" fmla="*/ 54468 h 714375"/>
              <a:gd name="connsiteX9" fmla="*/ 4534764 w 5043586"/>
              <a:gd name="connsiteY9" fmla="*/ 39803 h 714375"/>
              <a:gd name="connsiteX10" fmla="*/ 4838271 w 5043586"/>
              <a:gd name="connsiteY10" fmla="*/ 25138 h 714375"/>
              <a:gd name="connsiteX11" fmla="*/ 5043586 w 5043586"/>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3586" h="714375" extrusionOk="0">
                <a:moveTo>
                  <a:pt x="0" y="714374"/>
                </a:moveTo>
                <a:cubicBezTo>
                  <a:pt x="629321" y="646131"/>
                  <a:pt x="64245" y="775815"/>
                  <a:pt x="1062277" y="575061"/>
                </a:cubicBezTo>
                <a:cubicBezTo>
                  <a:pt x="1187476" y="561431"/>
                  <a:pt x="1262052" y="548827"/>
                  <a:pt x="1374711" y="531067"/>
                </a:cubicBezTo>
                <a:cubicBezTo>
                  <a:pt x="1669356" y="505061"/>
                  <a:pt x="1826159" y="455035"/>
                  <a:pt x="2169188" y="362424"/>
                </a:cubicBezTo>
                <a:cubicBezTo>
                  <a:pt x="2272898" y="326228"/>
                  <a:pt x="2599040" y="300293"/>
                  <a:pt x="2695863" y="267104"/>
                </a:cubicBezTo>
                <a:cubicBezTo>
                  <a:pt x="2963735" y="235534"/>
                  <a:pt x="3321136" y="117377"/>
                  <a:pt x="3570680" y="149788"/>
                </a:cubicBezTo>
                <a:cubicBezTo>
                  <a:pt x="3649041" y="143054"/>
                  <a:pt x="3718806" y="151830"/>
                  <a:pt x="3811701" y="135123"/>
                </a:cubicBezTo>
                <a:cubicBezTo>
                  <a:pt x="3902933" y="113271"/>
                  <a:pt x="3994720" y="115737"/>
                  <a:pt x="4088429" y="98461"/>
                </a:cubicBezTo>
                <a:cubicBezTo>
                  <a:pt x="4181032" y="94303"/>
                  <a:pt x="4253202" y="67435"/>
                  <a:pt x="4320523" y="54468"/>
                </a:cubicBezTo>
                <a:cubicBezTo>
                  <a:pt x="4387233" y="44514"/>
                  <a:pt x="4469978" y="49768"/>
                  <a:pt x="4534764" y="39803"/>
                </a:cubicBezTo>
                <a:cubicBezTo>
                  <a:pt x="4653644" y="46069"/>
                  <a:pt x="4727315" y="46413"/>
                  <a:pt x="4838271" y="25138"/>
                </a:cubicBezTo>
                <a:cubicBezTo>
                  <a:pt x="4950254" y="-3430"/>
                  <a:pt x="4882507" y="8544"/>
                  <a:pt x="5043586" y="3142"/>
                </a:cubicBezTo>
              </a:path>
            </a:pathLst>
          </a:custGeom>
          <a:noFill/>
          <a:ln w="73025" cap="rnd">
            <a:solidFill>
              <a:schemeClr val="tx1"/>
            </a:solidFill>
            <a:round/>
            <a:headEnd type="none" w="med" len="med"/>
            <a:tailEnd type="arrow" w="med" len="me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4603D6C6-53C3-4DB2-816E-66B85A3B7AC5}"/>
              </a:ext>
            </a:extLst>
          </p:cNvPr>
          <p:cNvSpPr/>
          <p:nvPr/>
        </p:nvSpPr>
        <p:spPr>
          <a:xfrm rot="433957">
            <a:off x="3055056" y="5532876"/>
            <a:ext cx="6224023" cy="714375"/>
          </a:xfrm>
          <a:custGeom>
            <a:avLst/>
            <a:gdLst>
              <a:gd name="connsiteX0" fmla="*/ 0 w 6224023"/>
              <a:gd name="connsiteY0" fmla="*/ 714374 h 714375"/>
              <a:gd name="connsiteX1" fmla="*/ 1310900 w 6224023"/>
              <a:gd name="connsiteY1" fmla="*/ 575061 h 714375"/>
              <a:gd name="connsiteX2" fmla="*/ 1696459 w 6224023"/>
              <a:gd name="connsiteY2" fmla="*/ 531067 h 714375"/>
              <a:gd name="connsiteX3" fmla="*/ 2676880 w 6224023"/>
              <a:gd name="connsiteY3" fmla="*/ 362424 h 714375"/>
              <a:gd name="connsiteX4" fmla="*/ 3326822 w 6224023"/>
              <a:gd name="connsiteY4" fmla="*/ 267104 h 714375"/>
              <a:gd name="connsiteX5" fmla="*/ 4406387 w 6224023"/>
              <a:gd name="connsiteY5" fmla="*/ 149788 h 714375"/>
              <a:gd name="connsiteX6" fmla="*/ 4703819 w 6224023"/>
              <a:gd name="connsiteY6" fmla="*/ 135123 h 714375"/>
              <a:gd name="connsiteX7" fmla="*/ 5045314 w 6224023"/>
              <a:gd name="connsiteY7" fmla="*/ 98461 h 714375"/>
              <a:gd name="connsiteX8" fmla="*/ 5331729 w 6224023"/>
              <a:gd name="connsiteY8" fmla="*/ 54468 h 714375"/>
              <a:gd name="connsiteX9" fmla="*/ 5596112 w 6224023"/>
              <a:gd name="connsiteY9" fmla="*/ 39803 h 714375"/>
              <a:gd name="connsiteX10" fmla="*/ 5970655 w 6224023"/>
              <a:gd name="connsiteY10" fmla="*/ 25138 h 714375"/>
              <a:gd name="connsiteX11" fmla="*/ 6224023 w 6224023"/>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24023" h="714375" extrusionOk="0">
                <a:moveTo>
                  <a:pt x="0" y="714374"/>
                </a:moveTo>
                <a:cubicBezTo>
                  <a:pt x="785369" y="641289"/>
                  <a:pt x="80877" y="786063"/>
                  <a:pt x="1310900" y="575061"/>
                </a:cubicBezTo>
                <a:cubicBezTo>
                  <a:pt x="1449464" y="559155"/>
                  <a:pt x="1551820" y="549074"/>
                  <a:pt x="1696459" y="531067"/>
                </a:cubicBezTo>
                <a:cubicBezTo>
                  <a:pt x="2089600" y="482931"/>
                  <a:pt x="2251876" y="469141"/>
                  <a:pt x="2676880" y="362424"/>
                </a:cubicBezTo>
                <a:cubicBezTo>
                  <a:pt x="2813655" y="328661"/>
                  <a:pt x="3189973" y="295287"/>
                  <a:pt x="3326822" y="267104"/>
                </a:cubicBezTo>
                <a:cubicBezTo>
                  <a:pt x="3643293" y="234789"/>
                  <a:pt x="4110109" y="80571"/>
                  <a:pt x="4406387" y="149788"/>
                </a:cubicBezTo>
                <a:cubicBezTo>
                  <a:pt x="4491464" y="141209"/>
                  <a:pt x="4588553" y="155190"/>
                  <a:pt x="4703819" y="135123"/>
                </a:cubicBezTo>
                <a:cubicBezTo>
                  <a:pt x="4815719" y="104486"/>
                  <a:pt x="4918933" y="131301"/>
                  <a:pt x="5045314" y="98461"/>
                </a:cubicBezTo>
                <a:cubicBezTo>
                  <a:pt x="5145515" y="88341"/>
                  <a:pt x="5261186" y="71072"/>
                  <a:pt x="5331729" y="54468"/>
                </a:cubicBezTo>
                <a:cubicBezTo>
                  <a:pt x="5405818" y="43029"/>
                  <a:pt x="5509408" y="45519"/>
                  <a:pt x="5596112" y="39803"/>
                </a:cubicBezTo>
                <a:cubicBezTo>
                  <a:pt x="5747040" y="55450"/>
                  <a:pt x="5833878" y="51787"/>
                  <a:pt x="5970655" y="25138"/>
                </a:cubicBezTo>
                <a:cubicBezTo>
                  <a:pt x="6105265" y="-6878"/>
                  <a:pt x="6029863" y="15466"/>
                  <a:pt x="6224023" y="3142"/>
                </a:cubicBezTo>
              </a:path>
            </a:pathLst>
          </a:custGeom>
          <a:noFill/>
          <a:ln w="73025" cap="rnd">
            <a:solidFill>
              <a:schemeClr val="tx1"/>
            </a:solidFill>
            <a:round/>
            <a:headEnd type="none" w="med" len="med"/>
            <a:tailEnd type="arrow" w="med" len="me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reeform: Shape 5">
            <a:extLst>
              <a:ext uri="{FF2B5EF4-FFF2-40B4-BE49-F238E27FC236}">
                <a16:creationId xmlns:a16="http://schemas.microsoft.com/office/drawing/2014/main" id="{27400741-93F5-4D5F-8B67-75EB8A14DABC}"/>
              </a:ext>
            </a:extLst>
          </p:cNvPr>
          <p:cNvSpPr/>
          <p:nvPr/>
        </p:nvSpPr>
        <p:spPr>
          <a:xfrm rot="19776826">
            <a:off x="2443620" y="3004823"/>
            <a:ext cx="8073097" cy="714375"/>
          </a:xfrm>
          <a:custGeom>
            <a:avLst/>
            <a:gdLst>
              <a:gd name="connsiteX0" fmla="*/ 0 w 8073097"/>
              <a:gd name="connsiteY0" fmla="*/ 714374 h 714375"/>
              <a:gd name="connsiteX1" fmla="*/ 1700351 w 8073097"/>
              <a:gd name="connsiteY1" fmla="*/ 575061 h 714375"/>
              <a:gd name="connsiteX2" fmla="*/ 2200454 w 8073097"/>
              <a:gd name="connsiteY2" fmla="*/ 531067 h 714375"/>
              <a:gd name="connsiteX3" fmla="*/ 3472146 w 8073097"/>
              <a:gd name="connsiteY3" fmla="*/ 362424 h 714375"/>
              <a:gd name="connsiteX4" fmla="*/ 4315177 w 8073097"/>
              <a:gd name="connsiteY4" fmla="*/ 267104 h 714375"/>
              <a:gd name="connsiteX5" fmla="*/ 5715466 w 8073097"/>
              <a:gd name="connsiteY5" fmla="*/ 149788 h 714375"/>
              <a:gd name="connsiteX6" fmla="*/ 6101260 w 8073097"/>
              <a:gd name="connsiteY6" fmla="*/ 135123 h 714375"/>
              <a:gd name="connsiteX7" fmla="*/ 6544209 w 8073097"/>
              <a:gd name="connsiteY7" fmla="*/ 98461 h 714375"/>
              <a:gd name="connsiteX8" fmla="*/ 6915714 w 8073097"/>
              <a:gd name="connsiteY8" fmla="*/ 54468 h 714375"/>
              <a:gd name="connsiteX9" fmla="*/ 7258642 w 8073097"/>
              <a:gd name="connsiteY9" fmla="*/ 39803 h 714375"/>
              <a:gd name="connsiteX10" fmla="*/ 7744457 w 8073097"/>
              <a:gd name="connsiteY10" fmla="*/ 25138 h 714375"/>
              <a:gd name="connsiteX11" fmla="*/ 8073097 w 8073097"/>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3097" h="714375" extrusionOk="0">
                <a:moveTo>
                  <a:pt x="0" y="714374"/>
                </a:moveTo>
                <a:cubicBezTo>
                  <a:pt x="997601" y="613839"/>
                  <a:pt x="158581" y="782730"/>
                  <a:pt x="1700351" y="575061"/>
                </a:cubicBezTo>
                <a:cubicBezTo>
                  <a:pt x="1894561" y="562896"/>
                  <a:pt x="2017132" y="549097"/>
                  <a:pt x="2200454" y="531067"/>
                </a:cubicBezTo>
                <a:cubicBezTo>
                  <a:pt x="2700093" y="494936"/>
                  <a:pt x="2927972" y="440170"/>
                  <a:pt x="3472146" y="362424"/>
                </a:cubicBezTo>
                <a:cubicBezTo>
                  <a:pt x="3641232" y="321812"/>
                  <a:pt x="4130288" y="294449"/>
                  <a:pt x="4315177" y="267104"/>
                </a:cubicBezTo>
                <a:cubicBezTo>
                  <a:pt x="4729631" y="236214"/>
                  <a:pt x="5295785" y="126220"/>
                  <a:pt x="5715466" y="149788"/>
                </a:cubicBezTo>
                <a:cubicBezTo>
                  <a:pt x="5829364" y="141121"/>
                  <a:pt x="5965284" y="146957"/>
                  <a:pt x="6101260" y="135123"/>
                </a:cubicBezTo>
                <a:cubicBezTo>
                  <a:pt x="6248135" y="115510"/>
                  <a:pt x="6390114" y="123074"/>
                  <a:pt x="6544209" y="98461"/>
                </a:cubicBezTo>
                <a:cubicBezTo>
                  <a:pt x="6683565" y="94260"/>
                  <a:pt x="6802073" y="67620"/>
                  <a:pt x="6915714" y="54468"/>
                </a:cubicBezTo>
                <a:cubicBezTo>
                  <a:pt x="7021878" y="44020"/>
                  <a:pt x="7159565" y="56822"/>
                  <a:pt x="7258642" y="39803"/>
                </a:cubicBezTo>
                <a:cubicBezTo>
                  <a:pt x="7442570" y="44540"/>
                  <a:pt x="7564861" y="35639"/>
                  <a:pt x="7744457" y="25138"/>
                </a:cubicBezTo>
                <a:cubicBezTo>
                  <a:pt x="7924698" y="3409"/>
                  <a:pt x="7812673" y="8616"/>
                  <a:pt x="8073097" y="3142"/>
                </a:cubicBezTo>
              </a:path>
            </a:pathLst>
          </a:custGeom>
          <a:noFill/>
          <a:ln w="31750" cap="rnd">
            <a:solidFill>
              <a:schemeClr val="accent5">
                <a:lumMod val="60000"/>
                <a:lumOff val="40000"/>
              </a:schemeClr>
            </a:solidFill>
            <a:prstDash val="dash"/>
            <a:roun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E256FCCE-10C6-4FA7-B528-E463452D73C2}"/>
              </a:ext>
            </a:extLst>
          </p:cNvPr>
          <p:cNvSpPr/>
          <p:nvPr/>
        </p:nvSpPr>
        <p:spPr>
          <a:xfrm>
            <a:off x="8445545" y="1604548"/>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E4578A9B-4536-478A-93C1-91354FB425E2}"/>
              </a:ext>
            </a:extLst>
          </p:cNvPr>
          <p:cNvSpPr/>
          <p:nvPr/>
        </p:nvSpPr>
        <p:spPr>
          <a:xfrm>
            <a:off x="4328524" y="4957083"/>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40E571A2-EDBE-44B9-808E-2D2348718777}"/>
              </a:ext>
            </a:extLst>
          </p:cNvPr>
          <p:cNvSpPr/>
          <p:nvPr/>
        </p:nvSpPr>
        <p:spPr>
          <a:xfrm>
            <a:off x="4336899" y="4621530"/>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48A82FF9-AFD3-4656-98A3-98D1CA6F34EE}"/>
              </a:ext>
            </a:extLst>
          </p:cNvPr>
          <p:cNvSpPr/>
          <p:nvPr/>
        </p:nvSpPr>
        <p:spPr>
          <a:xfrm>
            <a:off x="3992862" y="505989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42AD7CAA-E241-48C6-9EAC-93579D4110AD}"/>
              </a:ext>
            </a:extLst>
          </p:cNvPr>
          <p:cNvSpPr/>
          <p:nvPr/>
        </p:nvSpPr>
        <p:spPr>
          <a:xfrm>
            <a:off x="3580175" y="5209668"/>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83CAEDB-D709-4E1F-8484-05407CA9FCB3}"/>
              </a:ext>
            </a:extLst>
          </p:cNvPr>
          <p:cNvSpPr/>
          <p:nvPr/>
        </p:nvSpPr>
        <p:spPr>
          <a:xfrm>
            <a:off x="3514453" y="548237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DB01003B-10BF-47D8-8BF1-86D89C78EBB5}"/>
              </a:ext>
            </a:extLst>
          </p:cNvPr>
          <p:cNvSpPr/>
          <p:nvPr/>
        </p:nvSpPr>
        <p:spPr>
          <a:xfrm>
            <a:off x="4849942" y="4033906"/>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3BB21123-A9A5-470A-9E16-E746B0948EE7}"/>
              </a:ext>
            </a:extLst>
          </p:cNvPr>
          <p:cNvSpPr/>
          <p:nvPr/>
        </p:nvSpPr>
        <p:spPr>
          <a:xfrm>
            <a:off x="9300165" y="985240"/>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688D0CA8-22F2-4076-A601-3BA33F3CCA0F}"/>
              </a:ext>
            </a:extLst>
          </p:cNvPr>
          <p:cNvSpPr/>
          <p:nvPr/>
        </p:nvSpPr>
        <p:spPr>
          <a:xfrm>
            <a:off x="6975429" y="3012286"/>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487276CD-C9AD-4634-92D3-1A0E7F94263E}"/>
              </a:ext>
            </a:extLst>
          </p:cNvPr>
          <p:cNvSpPr/>
          <p:nvPr/>
        </p:nvSpPr>
        <p:spPr>
          <a:xfrm>
            <a:off x="4784333" y="4792234"/>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682D5129-00EE-45C4-85D0-836B9331802E}"/>
              </a:ext>
            </a:extLst>
          </p:cNvPr>
          <p:cNvSpPr/>
          <p:nvPr/>
        </p:nvSpPr>
        <p:spPr>
          <a:xfrm>
            <a:off x="5817598" y="3534737"/>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63148761-4EC0-4F5C-A585-1E11DB94280F}"/>
              </a:ext>
            </a:extLst>
          </p:cNvPr>
          <p:cNvSpPr/>
          <p:nvPr/>
        </p:nvSpPr>
        <p:spPr>
          <a:xfrm>
            <a:off x="5442782" y="4153921"/>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3699CB48-49FA-429B-8713-B94EEFE8C1F2}"/>
              </a:ext>
            </a:extLst>
          </p:cNvPr>
          <p:cNvSpPr/>
          <p:nvPr/>
        </p:nvSpPr>
        <p:spPr>
          <a:xfrm>
            <a:off x="5377060" y="4729953"/>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97C0FE8B-20AD-4CDD-9F4D-98BDB47AEA63}"/>
              </a:ext>
            </a:extLst>
          </p:cNvPr>
          <p:cNvSpPr/>
          <p:nvPr/>
        </p:nvSpPr>
        <p:spPr>
          <a:xfrm>
            <a:off x="6167067" y="4267200"/>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FB07E75B-B4A7-459A-B584-D0079F6CBAD1}"/>
              </a:ext>
            </a:extLst>
          </p:cNvPr>
          <p:cNvSpPr/>
          <p:nvPr/>
        </p:nvSpPr>
        <p:spPr>
          <a:xfrm>
            <a:off x="7040608" y="217360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51069E5C-0724-405A-BCAB-06566B734674}"/>
              </a:ext>
            </a:extLst>
          </p:cNvPr>
          <p:cNvSpPr/>
          <p:nvPr/>
        </p:nvSpPr>
        <p:spPr>
          <a:xfrm>
            <a:off x="6360833" y="1553797"/>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127FB5BE-7CD9-495C-BADF-EF7E93C16D36}"/>
              </a:ext>
            </a:extLst>
          </p:cNvPr>
          <p:cNvSpPr/>
          <p:nvPr/>
        </p:nvSpPr>
        <p:spPr>
          <a:xfrm>
            <a:off x="7373018" y="1352721"/>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640C8D77-7E05-44F8-8B5D-A2B504B28EB2}"/>
              </a:ext>
            </a:extLst>
          </p:cNvPr>
          <p:cNvSpPr/>
          <p:nvPr/>
        </p:nvSpPr>
        <p:spPr>
          <a:xfrm>
            <a:off x="8692243" y="1221276"/>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C55FD1E2-8CE3-41B4-A883-62BD0E65C19A}"/>
              </a:ext>
            </a:extLst>
          </p:cNvPr>
          <p:cNvSpPr/>
          <p:nvPr/>
        </p:nvSpPr>
        <p:spPr>
          <a:xfrm>
            <a:off x="6404065" y="269584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6CF496F5-7260-4F1F-B053-D85DD4874A2C}"/>
              </a:ext>
            </a:extLst>
          </p:cNvPr>
          <p:cNvSpPr/>
          <p:nvPr/>
        </p:nvSpPr>
        <p:spPr>
          <a:xfrm>
            <a:off x="8254093" y="248983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7" name="TextBox 26">
            <a:extLst>
              <a:ext uri="{FF2B5EF4-FFF2-40B4-BE49-F238E27FC236}">
                <a16:creationId xmlns:a16="http://schemas.microsoft.com/office/drawing/2014/main" id="{DF5FB753-0846-4618-9848-E01329598476}"/>
              </a:ext>
            </a:extLst>
          </p:cNvPr>
          <p:cNvSpPr txBox="1"/>
          <p:nvPr/>
        </p:nvSpPr>
        <p:spPr>
          <a:xfrm>
            <a:off x="9299257" y="5965292"/>
            <a:ext cx="1685925" cy="830997"/>
          </a:xfrm>
          <a:prstGeom prst="rect">
            <a:avLst/>
          </a:prstGeom>
          <a:noFill/>
        </p:spPr>
        <p:txBody>
          <a:bodyPr wrap="square" rtlCol="0">
            <a:spAutoFit/>
          </a:bodyPr>
          <a:lstStyle/>
          <a:p>
            <a:r>
              <a:rPr lang="en-CA" sz="2400" b="1" dirty="0">
                <a:latin typeface="Cavolini" panose="020B0502040204020203" pitchFamily="66" charset="0"/>
                <a:cs typeface="Cavolini" panose="020B0502040204020203" pitchFamily="66" charset="0"/>
              </a:rPr>
              <a:t>digital protests</a:t>
            </a:r>
            <a:endParaRPr lang="en-CA" b="1" dirty="0">
              <a:latin typeface="Cavolini" panose="020B0502040204020203" pitchFamily="66" charset="0"/>
              <a:cs typeface="Cavolini" panose="020B0502040204020203" pitchFamily="66" charset="0"/>
            </a:endParaRPr>
          </a:p>
        </p:txBody>
      </p:sp>
      <p:sp>
        <p:nvSpPr>
          <p:cNvPr id="28" name="TextBox 27">
            <a:extLst>
              <a:ext uri="{FF2B5EF4-FFF2-40B4-BE49-F238E27FC236}">
                <a16:creationId xmlns:a16="http://schemas.microsoft.com/office/drawing/2014/main" id="{0F2D43EA-FCA7-47A6-8767-6685593C5C1B}"/>
              </a:ext>
            </a:extLst>
          </p:cNvPr>
          <p:cNvSpPr txBox="1"/>
          <p:nvPr/>
        </p:nvSpPr>
        <p:spPr>
          <a:xfrm>
            <a:off x="1170660" y="229475"/>
            <a:ext cx="1685925" cy="830997"/>
          </a:xfrm>
          <a:prstGeom prst="rect">
            <a:avLst/>
          </a:prstGeom>
          <a:noFill/>
        </p:spPr>
        <p:txBody>
          <a:bodyPr wrap="square" rtlCol="0">
            <a:spAutoFit/>
          </a:bodyPr>
          <a:lstStyle/>
          <a:p>
            <a:r>
              <a:rPr lang="en-CA" sz="2400" b="1" dirty="0">
                <a:latin typeface="Cavolini" panose="020B0502040204020203" pitchFamily="66" charset="0"/>
                <a:cs typeface="Cavolini" panose="020B0502040204020203" pitchFamily="66" charset="0"/>
              </a:rPr>
              <a:t>physical protests</a:t>
            </a:r>
            <a:endParaRPr lang="en-CA" b="1" dirty="0">
              <a:latin typeface="Cavolini" panose="020B0502040204020203" pitchFamily="66" charset="0"/>
              <a:cs typeface="Cavolini" panose="020B0502040204020203" pitchFamily="66" charset="0"/>
            </a:endParaRPr>
          </a:p>
        </p:txBody>
      </p:sp>
      <p:sp>
        <p:nvSpPr>
          <p:cNvPr id="29" name="Oval 28">
            <a:extLst>
              <a:ext uri="{FF2B5EF4-FFF2-40B4-BE49-F238E27FC236}">
                <a16:creationId xmlns:a16="http://schemas.microsoft.com/office/drawing/2014/main" id="{40E3960C-CA63-45EE-B199-DA7C6CB5AAAE}"/>
              </a:ext>
            </a:extLst>
          </p:cNvPr>
          <p:cNvSpPr/>
          <p:nvPr/>
        </p:nvSpPr>
        <p:spPr>
          <a:xfrm>
            <a:off x="7632692" y="4432311"/>
            <a:ext cx="131445" cy="131445"/>
          </a:xfrm>
          <a:prstGeom prst="ellipse">
            <a:avLst/>
          </a:prstGeom>
          <a:noFill/>
          <a:ln w="381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0" name="TextBox 29">
            <a:extLst>
              <a:ext uri="{FF2B5EF4-FFF2-40B4-BE49-F238E27FC236}">
                <a16:creationId xmlns:a16="http://schemas.microsoft.com/office/drawing/2014/main" id="{7546DDEF-69CF-4E25-905B-38FAF7A5CCAA}"/>
              </a:ext>
            </a:extLst>
          </p:cNvPr>
          <p:cNvSpPr txBox="1"/>
          <p:nvPr/>
        </p:nvSpPr>
        <p:spPr>
          <a:xfrm>
            <a:off x="7847178" y="4267200"/>
            <a:ext cx="1685925" cy="461665"/>
          </a:xfrm>
          <a:prstGeom prst="rect">
            <a:avLst/>
          </a:prstGeom>
          <a:noFill/>
        </p:spPr>
        <p:txBody>
          <a:bodyPr wrap="square" rtlCol="0">
            <a:spAutoFit/>
          </a:bodyPr>
          <a:lstStyle/>
          <a:p>
            <a:r>
              <a:rPr lang="en-CA" sz="2400" b="1" dirty="0">
                <a:solidFill>
                  <a:schemeClr val="bg2">
                    <a:lumMod val="50000"/>
                  </a:schemeClr>
                </a:solidFill>
                <a:latin typeface="Cavolini" panose="020B0502040204020203" pitchFamily="66" charset="0"/>
                <a:cs typeface="Cavolini" panose="020B0502040204020203" pitchFamily="66" charset="0"/>
              </a:rPr>
              <a:t>= day</a:t>
            </a:r>
            <a:endParaRPr lang="en-CA" b="1" dirty="0">
              <a:solidFill>
                <a:schemeClr val="bg2">
                  <a:lumMod val="50000"/>
                </a:schemeClr>
              </a:solidFill>
              <a:latin typeface="Cavolini" panose="020B0502040204020203" pitchFamily="66" charset="0"/>
              <a:cs typeface="Cavolini" panose="020B0502040204020203" pitchFamily="66" charset="0"/>
            </a:endParaRPr>
          </a:p>
        </p:txBody>
      </p:sp>
      <p:sp>
        <p:nvSpPr>
          <p:cNvPr id="31" name="PB">
            <a:extLst>
              <a:ext uri="{FF2B5EF4-FFF2-40B4-BE49-F238E27FC236}">
                <a16:creationId xmlns:a16="http://schemas.microsoft.com/office/drawing/2014/main" id="{82294B25-9870-4669-9CC9-989C55C1F2C5}"/>
              </a:ext>
            </a:extLst>
          </p:cNvPr>
          <p:cNvSpPr/>
          <p:nvPr/>
        </p:nvSpPr>
        <p:spPr>
          <a:xfrm>
            <a:off x="0" y="6705600"/>
            <a:ext cx="7184572"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140197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1ADFEE1-8982-4723-87C6-3D5976D7AC8A}"/>
              </a:ext>
            </a:extLst>
          </p:cNvPr>
          <p:cNvSpPr txBox="1">
            <a:spLocks/>
          </p:cNvSpPr>
          <p:nvPr/>
        </p:nvSpPr>
        <p:spPr>
          <a:xfrm>
            <a:off x="2049780" y="-60376"/>
            <a:ext cx="8092440"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CA" sz="4000" b="1" dirty="0">
              <a:latin typeface="Arial" panose="020B0604020202020204" pitchFamily="34" charset="0"/>
              <a:cs typeface="Arial" panose="020B0604020202020204" pitchFamily="34" charset="0"/>
            </a:endParaRPr>
          </a:p>
        </p:txBody>
      </p:sp>
      <p:sp>
        <p:nvSpPr>
          <p:cNvPr id="4" name="Freeform: Shape 3">
            <a:extLst>
              <a:ext uri="{FF2B5EF4-FFF2-40B4-BE49-F238E27FC236}">
                <a16:creationId xmlns:a16="http://schemas.microsoft.com/office/drawing/2014/main" id="{1C166A4C-9F22-415A-99D0-A863C862A4EC}"/>
              </a:ext>
            </a:extLst>
          </p:cNvPr>
          <p:cNvSpPr/>
          <p:nvPr/>
        </p:nvSpPr>
        <p:spPr>
          <a:xfrm rot="16730552">
            <a:off x="513054" y="2863406"/>
            <a:ext cx="5043586" cy="714375"/>
          </a:xfrm>
          <a:custGeom>
            <a:avLst/>
            <a:gdLst>
              <a:gd name="connsiteX0" fmla="*/ 0 w 5043586"/>
              <a:gd name="connsiteY0" fmla="*/ 714374 h 714375"/>
              <a:gd name="connsiteX1" fmla="*/ 1062277 w 5043586"/>
              <a:gd name="connsiteY1" fmla="*/ 575061 h 714375"/>
              <a:gd name="connsiteX2" fmla="*/ 1374711 w 5043586"/>
              <a:gd name="connsiteY2" fmla="*/ 531067 h 714375"/>
              <a:gd name="connsiteX3" fmla="*/ 2169188 w 5043586"/>
              <a:gd name="connsiteY3" fmla="*/ 362424 h 714375"/>
              <a:gd name="connsiteX4" fmla="*/ 2695863 w 5043586"/>
              <a:gd name="connsiteY4" fmla="*/ 267104 h 714375"/>
              <a:gd name="connsiteX5" fmla="*/ 3570680 w 5043586"/>
              <a:gd name="connsiteY5" fmla="*/ 149788 h 714375"/>
              <a:gd name="connsiteX6" fmla="*/ 3811701 w 5043586"/>
              <a:gd name="connsiteY6" fmla="*/ 135123 h 714375"/>
              <a:gd name="connsiteX7" fmla="*/ 4088429 w 5043586"/>
              <a:gd name="connsiteY7" fmla="*/ 98461 h 714375"/>
              <a:gd name="connsiteX8" fmla="*/ 4320523 w 5043586"/>
              <a:gd name="connsiteY8" fmla="*/ 54468 h 714375"/>
              <a:gd name="connsiteX9" fmla="*/ 4534764 w 5043586"/>
              <a:gd name="connsiteY9" fmla="*/ 39803 h 714375"/>
              <a:gd name="connsiteX10" fmla="*/ 4838271 w 5043586"/>
              <a:gd name="connsiteY10" fmla="*/ 25138 h 714375"/>
              <a:gd name="connsiteX11" fmla="*/ 5043586 w 5043586"/>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3586" h="714375" extrusionOk="0">
                <a:moveTo>
                  <a:pt x="0" y="714374"/>
                </a:moveTo>
                <a:cubicBezTo>
                  <a:pt x="629321" y="646131"/>
                  <a:pt x="64245" y="775815"/>
                  <a:pt x="1062277" y="575061"/>
                </a:cubicBezTo>
                <a:cubicBezTo>
                  <a:pt x="1187476" y="561431"/>
                  <a:pt x="1262052" y="548827"/>
                  <a:pt x="1374711" y="531067"/>
                </a:cubicBezTo>
                <a:cubicBezTo>
                  <a:pt x="1669356" y="505061"/>
                  <a:pt x="1826159" y="455035"/>
                  <a:pt x="2169188" y="362424"/>
                </a:cubicBezTo>
                <a:cubicBezTo>
                  <a:pt x="2272898" y="326228"/>
                  <a:pt x="2599040" y="300293"/>
                  <a:pt x="2695863" y="267104"/>
                </a:cubicBezTo>
                <a:cubicBezTo>
                  <a:pt x="2963735" y="235534"/>
                  <a:pt x="3321136" y="117377"/>
                  <a:pt x="3570680" y="149788"/>
                </a:cubicBezTo>
                <a:cubicBezTo>
                  <a:pt x="3649041" y="143054"/>
                  <a:pt x="3718806" y="151830"/>
                  <a:pt x="3811701" y="135123"/>
                </a:cubicBezTo>
                <a:cubicBezTo>
                  <a:pt x="3902933" y="113271"/>
                  <a:pt x="3994720" y="115737"/>
                  <a:pt x="4088429" y="98461"/>
                </a:cubicBezTo>
                <a:cubicBezTo>
                  <a:pt x="4181032" y="94303"/>
                  <a:pt x="4253202" y="67435"/>
                  <a:pt x="4320523" y="54468"/>
                </a:cubicBezTo>
                <a:cubicBezTo>
                  <a:pt x="4387233" y="44514"/>
                  <a:pt x="4469978" y="49768"/>
                  <a:pt x="4534764" y="39803"/>
                </a:cubicBezTo>
                <a:cubicBezTo>
                  <a:pt x="4653644" y="46069"/>
                  <a:pt x="4727315" y="46413"/>
                  <a:pt x="4838271" y="25138"/>
                </a:cubicBezTo>
                <a:cubicBezTo>
                  <a:pt x="4950254" y="-3430"/>
                  <a:pt x="4882507" y="8544"/>
                  <a:pt x="5043586" y="3142"/>
                </a:cubicBezTo>
              </a:path>
            </a:pathLst>
          </a:custGeom>
          <a:noFill/>
          <a:ln w="73025" cap="rnd">
            <a:solidFill>
              <a:schemeClr val="tx1"/>
            </a:solidFill>
            <a:round/>
            <a:headEnd type="none" w="med" len="med"/>
            <a:tailEnd type="arrow" w="med" len="me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4603D6C6-53C3-4DB2-816E-66B85A3B7AC5}"/>
              </a:ext>
            </a:extLst>
          </p:cNvPr>
          <p:cNvSpPr/>
          <p:nvPr/>
        </p:nvSpPr>
        <p:spPr>
          <a:xfrm rot="433957">
            <a:off x="3055056" y="5532876"/>
            <a:ext cx="6224023" cy="714375"/>
          </a:xfrm>
          <a:custGeom>
            <a:avLst/>
            <a:gdLst>
              <a:gd name="connsiteX0" fmla="*/ 0 w 6224023"/>
              <a:gd name="connsiteY0" fmla="*/ 714374 h 714375"/>
              <a:gd name="connsiteX1" fmla="*/ 1310900 w 6224023"/>
              <a:gd name="connsiteY1" fmla="*/ 575061 h 714375"/>
              <a:gd name="connsiteX2" fmla="*/ 1696459 w 6224023"/>
              <a:gd name="connsiteY2" fmla="*/ 531067 h 714375"/>
              <a:gd name="connsiteX3" fmla="*/ 2676880 w 6224023"/>
              <a:gd name="connsiteY3" fmla="*/ 362424 h 714375"/>
              <a:gd name="connsiteX4" fmla="*/ 3326822 w 6224023"/>
              <a:gd name="connsiteY4" fmla="*/ 267104 h 714375"/>
              <a:gd name="connsiteX5" fmla="*/ 4406387 w 6224023"/>
              <a:gd name="connsiteY5" fmla="*/ 149788 h 714375"/>
              <a:gd name="connsiteX6" fmla="*/ 4703819 w 6224023"/>
              <a:gd name="connsiteY6" fmla="*/ 135123 h 714375"/>
              <a:gd name="connsiteX7" fmla="*/ 5045314 w 6224023"/>
              <a:gd name="connsiteY7" fmla="*/ 98461 h 714375"/>
              <a:gd name="connsiteX8" fmla="*/ 5331729 w 6224023"/>
              <a:gd name="connsiteY8" fmla="*/ 54468 h 714375"/>
              <a:gd name="connsiteX9" fmla="*/ 5596112 w 6224023"/>
              <a:gd name="connsiteY9" fmla="*/ 39803 h 714375"/>
              <a:gd name="connsiteX10" fmla="*/ 5970655 w 6224023"/>
              <a:gd name="connsiteY10" fmla="*/ 25138 h 714375"/>
              <a:gd name="connsiteX11" fmla="*/ 6224023 w 6224023"/>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24023" h="714375" extrusionOk="0">
                <a:moveTo>
                  <a:pt x="0" y="714374"/>
                </a:moveTo>
                <a:cubicBezTo>
                  <a:pt x="785369" y="641289"/>
                  <a:pt x="80877" y="786063"/>
                  <a:pt x="1310900" y="575061"/>
                </a:cubicBezTo>
                <a:cubicBezTo>
                  <a:pt x="1449464" y="559155"/>
                  <a:pt x="1551820" y="549074"/>
                  <a:pt x="1696459" y="531067"/>
                </a:cubicBezTo>
                <a:cubicBezTo>
                  <a:pt x="2089600" y="482931"/>
                  <a:pt x="2251876" y="469141"/>
                  <a:pt x="2676880" y="362424"/>
                </a:cubicBezTo>
                <a:cubicBezTo>
                  <a:pt x="2813655" y="328661"/>
                  <a:pt x="3189973" y="295287"/>
                  <a:pt x="3326822" y="267104"/>
                </a:cubicBezTo>
                <a:cubicBezTo>
                  <a:pt x="3643293" y="234789"/>
                  <a:pt x="4110109" y="80571"/>
                  <a:pt x="4406387" y="149788"/>
                </a:cubicBezTo>
                <a:cubicBezTo>
                  <a:pt x="4491464" y="141209"/>
                  <a:pt x="4588553" y="155190"/>
                  <a:pt x="4703819" y="135123"/>
                </a:cubicBezTo>
                <a:cubicBezTo>
                  <a:pt x="4815719" y="104486"/>
                  <a:pt x="4918933" y="131301"/>
                  <a:pt x="5045314" y="98461"/>
                </a:cubicBezTo>
                <a:cubicBezTo>
                  <a:pt x="5145515" y="88341"/>
                  <a:pt x="5261186" y="71072"/>
                  <a:pt x="5331729" y="54468"/>
                </a:cubicBezTo>
                <a:cubicBezTo>
                  <a:pt x="5405818" y="43029"/>
                  <a:pt x="5509408" y="45519"/>
                  <a:pt x="5596112" y="39803"/>
                </a:cubicBezTo>
                <a:cubicBezTo>
                  <a:pt x="5747040" y="55450"/>
                  <a:pt x="5833878" y="51787"/>
                  <a:pt x="5970655" y="25138"/>
                </a:cubicBezTo>
                <a:cubicBezTo>
                  <a:pt x="6105265" y="-6878"/>
                  <a:pt x="6029863" y="15466"/>
                  <a:pt x="6224023" y="3142"/>
                </a:cubicBezTo>
              </a:path>
            </a:pathLst>
          </a:custGeom>
          <a:noFill/>
          <a:ln w="73025" cap="rnd">
            <a:solidFill>
              <a:schemeClr val="tx1"/>
            </a:solidFill>
            <a:round/>
            <a:headEnd type="none" w="med" len="med"/>
            <a:tailEnd type="arrow" w="med" len="me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reeform: Shape 5">
            <a:extLst>
              <a:ext uri="{FF2B5EF4-FFF2-40B4-BE49-F238E27FC236}">
                <a16:creationId xmlns:a16="http://schemas.microsoft.com/office/drawing/2014/main" id="{27400741-93F5-4D5F-8B67-75EB8A14DABC}"/>
              </a:ext>
            </a:extLst>
          </p:cNvPr>
          <p:cNvSpPr/>
          <p:nvPr/>
        </p:nvSpPr>
        <p:spPr>
          <a:xfrm rot="19776826">
            <a:off x="2443620" y="3004823"/>
            <a:ext cx="8073097" cy="714375"/>
          </a:xfrm>
          <a:custGeom>
            <a:avLst/>
            <a:gdLst>
              <a:gd name="connsiteX0" fmla="*/ 0 w 8073097"/>
              <a:gd name="connsiteY0" fmla="*/ 714374 h 714375"/>
              <a:gd name="connsiteX1" fmla="*/ 1700351 w 8073097"/>
              <a:gd name="connsiteY1" fmla="*/ 575061 h 714375"/>
              <a:gd name="connsiteX2" fmla="*/ 2200454 w 8073097"/>
              <a:gd name="connsiteY2" fmla="*/ 531067 h 714375"/>
              <a:gd name="connsiteX3" fmla="*/ 3472146 w 8073097"/>
              <a:gd name="connsiteY3" fmla="*/ 362424 h 714375"/>
              <a:gd name="connsiteX4" fmla="*/ 4315177 w 8073097"/>
              <a:gd name="connsiteY4" fmla="*/ 267104 h 714375"/>
              <a:gd name="connsiteX5" fmla="*/ 5715466 w 8073097"/>
              <a:gd name="connsiteY5" fmla="*/ 149788 h 714375"/>
              <a:gd name="connsiteX6" fmla="*/ 6101260 w 8073097"/>
              <a:gd name="connsiteY6" fmla="*/ 135123 h 714375"/>
              <a:gd name="connsiteX7" fmla="*/ 6544209 w 8073097"/>
              <a:gd name="connsiteY7" fmla="*/ 98461 h 714375"/>
              <a:gd name="connsiteX8" fmla="*/ 6915714 w 8073097"/>
              <a:gd name="connsiteY8" fmla="*/ 54468 h 714375"/>
              <a:gd name="connsiteX9" fmla="*/ 7258642 w 8073097"/>
              <a:gd name="connsiteY9" fmla="*/ 39803 h 714375"/>
              <a:gd name="connsiteX10" fmla="*/ 7744457 w 8073097"/>
              <a:gd name="connsiteY10" fmla="*/ 25138 h 714375"/>
              <a:gd name="connsiteX11" fmla="*/ 8073097 w 8073097"/>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3097" h="714375" extrusionOk="0">
                <a:moveTo>
                  <a:pt x="0" y="714374"/>
                </a:moveTo>
                <a:cubicBezTo>
                  <a:pt x="997601" y="613839"/>
                  <a:pt x="158581" y="782730"/>
                  <a:pt x="1700351" y="575061"/>
                </a:cubicBezTo>
                <a:cubicBezTo>
                  <a:pt x="1894561" y="562896"/>
                  <a:pt x="2017132" y="549097"/>
                  <a:pt x="2200454" y="531067"/>
                </a:cubicBezTo>
                <a:cubicBezTo>
                  <a:pt x="2700093" y="494936"/>
                  <a:pt x="2927972" y="440170"/>
                  <a:pt x="3472146" y="362424"/>
                </a:cubicBezTo>
                <a:cubicBezTo>
                  <a:pt x="3641232" y="321812"/>
                  <a:pt x="4130288" y="294449"/>
                  <a:pt x="4315177" y="267104"/>
                </a:cubicBezTo>
                <a:cubicBezTo>
                  <a:pt x="4729631" y="236214"/>
                  <a:pt x="5295785" y="126220"/>
                  <a:pt x="5715466" y="149788"/>
                </a:cubicBezTo>
                <a:cubicBezTo>
                  <a:pt x="5829364" y="141121"/>
                  <a:pt x="5965284" y="146957"/>
                  <a:pt x="6101260" y="135123"/>
                </a:cubicBezTo>
                <a:cubicBezTo>
                  <a:pt x="6248135" y="115510"/>
                  <a:pt x="6390114" y="123074"/>
                  <a:pt x="6544209" y="98461"/>
                </a:cubicBezTo>
                <a:cubicBezTo>
                  <a:pt x="6683565" y="94260"/>
                  <a:pt x="6802073" y="67620"/>
                  <a:pt x="6915714" y="54468"/>
                </a:cubicBezTo>
                <a:cubicBezTo>
                  <a:pt x="7021878" y="44020"/>
                  <a:pt x="7159565" y="56822"/>
                  <a:pt x="7258642" y="39803"/>
                </a:cubicBezTo>
                <a:cubicBezTo>
                  <a:pt x="7442570" y="44540"/>
                  <a:pt x="7564861" y="35639"/>
                  <a:pt x="7744457" y="25138"/>
                </a:cubicBezTo>
                <a:cubicBezTo>
                  <a:pt x="7924698" y="3409"/>
                  <a:pt x="7812673" y="8616"/>
                  <a:pt x="8073097" y="3142"/>
                </a:cubicBezTo>
              </a:path>
            </a:pathLst>
          </a:custGeom>
          <a:noFill/>
          <a:ln w="31750" cap="rnd">
            <a:solidFill>
              <a:schemeClr val="accent5">
                <a:lumMod val="60000"/>
                <a:lumOff val="40000"/>
              </a:schemeClr>
            </a:solidFill>
            <a:prstDash val="dash"/>
            <a:roun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E256FCCE-10C6-4FA7-B528-E463452D73C2}"/>
              </a:ext>
            </a:extLst>
          </p:cNvPr>
          <p:cNvSpPr/>
          <p:nvPr/>
        </p:nvSpPr>
        <p:spPr>
          <a:xfrm>
            <a:off x="8445545" y="1604548"/>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E4578A9B-4536-478A-93C1-91354FB425E2}"/>
              </a:ext>
            </a:extLst>
          </p:cNvPr>
          <p:cNvSpPr/>
          <p:nvPr/>
        </p:nvSpPr>
        <p:spPr>
          <a:xfrm>
            <a:off x="4328524" y="4957083"/>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40E571A2-EDBE-44B9-808E-2D2348718777}"/>
              </a:ext>
            </a:extLst>
          </p:cNvPr>
          <p:cNvSpPr/>
          <p:nvPr/>
        </p:nvSpPr>
        <p:spPr>
          <a:xfrm>
            <a:off x="4336899" y="4621530"/>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48A82FF9-AFD3-4656-98A3-98D1CA6F34EE}"/>
              </a:ext>
            </a:extLst>
          </p:cNvPr>
          <p:cNvSpPr/>
          <p:nvPr/>
        </p:nvSpPr>
        <p:spPr>
          <a:xfrm>
            <a:off x="3992862" y="505989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42AD7CAA-E241-48C6-9EAC-93579D4110AD}"/>
              </a:ext>
            </a:extLst>
          </p:cNvPr>
          <p:cNvSpPr/>
          <p:nvPr/>
        </p:nvSpPr>
        <p:spPr>
          <a:xfrm>
            <a:off x="3580175" y="5209668"/>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83CAEDB-D709-4E1F-8484-05407CA9FCB3}"/>
              </a:ext>
            </a:extLst>
          </p:cNvPr>
          <p:cNvSpPr/>
          <p:nvPr/>
        </p:nvSpPr>
        <p:spPr>
          <a:xfrm>
            <a:off x="3514453" y="548237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DB01003B-10BF-47D8-8BF1-86D89C78EBB5}"/>
              </a:ext>
            </a:extLst>
          </p:cNvPr>
          <p:cNvSpPr/>
          <p:nvPr/>
        </p:nvSpPr>
        <p:spPr>
          <a:xfrm>
            <a:off x="4849942" y="4033906"/>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3BB21123-A9A5-470A-9E16-E746B0948EE7}"/>
              </a:ext>
            </a:extLst>
          </p:cNvPr>
          <p:cNvSpPr/>
          <p:nvPr/>
        </p:nvSpPr>
        <p:spPr>
          <a:xfrm>
            <a:off x="9300165" y="985240"/>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688D0CA8-22F2-4076-A601-3BA33F3CCA0F}"/>
              </a:ext>
            </a:extLst>
          </p:cNvPr>
          <p:cNvSpPr/>
          <p:nvPr/>
        </p:nvSpPr>
        <p:spPr>
          <a:xfrm>
            <a:off x="6975429" y="3012286"/>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487276CD-C9AD-4634-92D3-1A0E7F94263E}"/>
              </a:ext>
            </a:extLst>
          </p:cNvPr>
          <p:cNvSpPr/>
          <p:nvPr/>
        </p:nvSpPr>
        <p:spPr>
          <a:xfrm>
            <a:off x="4784333" y="4792234"/>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682D5129-00EE-45C4-85D0-836B9331802E}"/>
              </a:ext>
            </a:extLst>
          </p:cNvPr>
          <p:cNvSpPr/>
          <p:nvPr/>
        </p:nvSpPr>
        <p:spPr>
          <a:xfrm>
            <a:off x="5817598" y="3534737"/>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63148761-4EC0-4F5C-A585-1E11DB94280F}"/>
              </a:ext>
            </a:extLst>
          </p:cNvPr>
          <p:cNvSpPr/>
          <p:nvPr/>
        </p:nvSpPr>
        <p:spPr>
          <a:xfrm>
            <a:off x="5442782" y="4153921"/>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3699CB48-49FA-429B-8713-B94EEFE8C1F2}"/>
              </a:ext>
            </a:extLst>
          </p:cNvPr>
          <p:cNvSpPr/>
          <p:nvPr/>
        </p:nvSpPr>
        <p:spPr>
          <a:xfrm>
            <a:off x="5377060" y="4729953"/>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97C0FE8B-20AD-4CDD-9F4D-98BDB47AEA63}"/>
              </a:ext>
            </a:extLst>
          </p:cNvPr>
          <p:cNvSpPr/>
          <p:nvPr/>
        </p:nvSpPr>
        <p:spPr>
          <a:xfrm>
            <a:off x="6167067" y="4267200"/>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FB07E75B-B4A7-459A-B584-D0079F6CBAD1}"/>
              </a:ext>
            </a:extLst>
          </p:cNvPr>
          <p:cNvSpPr/>
          <p:nvPr/>
        </p:nvSpPr>
        <p:spPr>
          <a:xfrm>
            <a:off x="7040608" y="217360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51069E5C-0724-405A-BCAB-06566B734674}"/>
              </a:ext>
            </a:extLst>
          </p:cNvPr>
          <p:cNvSpPr/>
          <p:nvPr/>
        </p:nvSpPr>
        <p:spPr>
          <a:xfrm>
            <a:off x="6360833" y="1553797"/>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127FB5BE-7CD9-495C-BADF-EF7E93C16D36}"/>
              </a:ext>
            </a:extLst>
          </p:cNvPr>
          <p:cNvSpPr/>
          <p:nvPr/>
        </p:nvSpPr>
        <p:spPr>
          <a:xfrm>
            <a:off x="7373018" y="1352721"/>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640C8D77-7E05-44F8-8B5D-A2B504B28EB2}"/>
              </a:ext>
            </a:extLst>
          </p:cNvPr>
          <p:cNvSpPr/>
          <p:nvPr/>
        </p:nvSpPr>
        <p:spPr>
          <a:xfrm>
            <a:off x="8692243" y="1221276"/>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C55FD1E2-8CE3-41B4-A883-62BD0E65C19A}"/>
              </a:ext>
            </a:extLst>
          </p:cNvPr>
          <p:cNvSpPr/>
          <p:nvPr/>
        </p:nvSpPr>
        <p:spPr>
          <a:xfrm>
            <a:off x="6404065" y="269584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6CF496F5-7260-4F1F-B053-D85DD4874A2C}"/>
              </a:ext>
            </a:extLst>
          </p:cNvPr>
          <p:cNvSpPr/>
          <p:nvPr/>
        </p:nvSpPr>
        <p:spPr>
          <a:xfrm>
            <a:off x="8254093" y="2489835"/>
            <a:ext cx="131445" cy="131445"/>
          </a:xfrm>
          <a:prstGeom prst="ellipse">
            <a:avLst/>
          </a:prstGeom>
          <a:noFill/>
          <a:ln w="381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0F2D43EA-FCA7-47A6-8767-6685593C5C1B}"/>
              </a:ext>
            </a:extLst>
          </p:cNvPr>
          <p:cNvSpPr txBox="1"/>
          <p:nvPr/>
        </p:nvSpPr>
        <p:spPr>
          <a:xfrm>
            <a:off x="1170660" y="229475"/>
            <a:ext cx="1685925" cy="830997"/>
          </a:xfrm>
          <a:prstGeom prst="rect">
            <a:avLst/>
          </a:prstGeom>
          <a:noFill/>
        </p:spPr>
        <p:txBody>
          <a:bodyPr wrap="square" rtlCol="0">
            <a:spAutoFit/>
          </a:bodyPr>
          <a:lstStyle/>
          <a:p>
            <a:r>
              <a:rPr lang="en-CA" sz="2400" b="1" dirty="0">
                <a:latin typeface="Cavolini" panose="020B0502040204020203" pitchFamily="66" charset="0"/>
                <a:cs typeface="Cavolini" panose="020B0502040204020203" pitchFamily="66" charset="0"/>
              </a:rPr>
              <a:t>physical protests</a:t>
            </a:r>
            <a:endParaRPr lang="en-CA" b="1" dirty="0">
              <a:latin typeface="Cavolini" panose="020B0502040204020203" pitchFamily="66" charset="0"/>
              <a:cs typeface="Cavolini" panose="020B0502040204020203" pitchFamily="66" charset="0"/>
            </a:endParaRPr>
          </a:p>
        </p:txBody>
      </p:sp>
      <p:cxnSp>
        <p:nvCxnSpPr>
          <p:cNvPr id="31" name="Straight Connector 30">
            <a:extLst>
              <a:ext uri="{FF2B5EF4-FFF2-40B4-BE49-F238E27FC236}">
                <a16:creationId xmlns:a16="http://schemas.microsoft.com/office/drawing/2014/main" id="{4F689C1F-FD2D-47C9-B912-7212C3C59746}"/>
              </a:ext>
            </a:extLst>
          </p:cNvPr>
          <p:cNvCxnSpPr>
            <a:cxnSpLocks/>
          </p:cNvCxnSpPr>
          <p:nvPr/>
        </p:nvCxnSpPr>
        <p:spPr>
          <a:xfrm flipV="1">
            <a:off x="7447981" y="1553797"/>
            <a:ext cx="0" cy="932912"/>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1E1F5D4D-2637-4878-92DB-AE8AAE9C2E0F}"/>
              </a:ext>
            </a:extLst>
          </p:cNvPr>
          <p:cNvCxnSpPr>
            <a:cxnSpLocks/>
          </p:cNvCxnSpPr>
          <p:nvPr/>
        </p:nvCxnSpPr>
        <p:spPr>
          <a:xfrm flipV="1">
            <a:off x="8320879" y="2074545"/>
            <a:ext cx="0" cy="379095"/>
          </a:xfrm>
          <a:prstGeom prst="line">
            <a:avLst/>
          </a:prstGeom>
          <a:ln w="28575">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3860FE1F-13F5-434D-B2D5-CE437F97C1BA}"/>
              </a:ext>
            </a:extLst>
          </p:cNvPr>
          <p:cNvSpPr txBox="1"/>
          <p:nvPr/>
        </p:nvSpPr>
        <p:spPr>
          <a:xfrm>
            <a:off x="8403685" y="1986716"/>
            <a:ext cx="1272812" cy="523220"/>
          </a:xfrm>
          <a:prstGeom prst="rect">
            <a:avLst/>
          </a:prstGeom>
          <a:noFill/>
        </p:spPr>
        <p:txBody>
          <a:bodyPr wrap="square" rtlCol="0">
            <a:spAutoFit/>
          </a:bodyPr>
          <a:lstStyle/>
          <a:p>
            <a:r>
              <a:rPr lang="en-CA" sz="1400" b="1" dirty="0">
                <a:solidFill>
                  <a:srgbClr val="FF0000"/>
                </a:solidFill>
                <a:latin typeface="Cavolini" panose="020B0502040204020203" pitchFamily="66" charset="0"/>
                <a:cs typeface="Cavolini" panose="020B0502040204020203" pitchFamily="66" charset="0"/>
              </a:rPr>
              <a:t>negative residual</a:t>
            </a:r>
          </a:p>
        </p:txBody>
      </p:sp>
      <p:sp>
        <p:nvSpPr>
          <p:cNvPr id="38" name="TextBox 37">
            <a:extLst>
              <a:ext uri="{FF2B5EF4-FFF2-40B4-BE49-F238E27FC236}">
                <a16:creationId xmlns:a16="http://schemas.microsoft.com/office/drawing/2014/main" id="{BC914ECE-3AEF-41BB-81CF-22899E6B5DBB}"/>
              </a:ext>
            </a:extLst>
          </p:cNvPr>
          <p:cNvSpPr txBox="1"/>
          <p:nvPr/>
        </p:nvSpPr>
        <p:spPr>
          <a:xfrm>
            <a:off x="6464883" y="1600930"/>
            <a:ext cx="1272812" cy="523220"/>
          </a:xfrm>
          <a:prstGeom prst="rect">
            <a:avLst/>
          </a:prstGeom>
          <a:noFill/>
        </p:spPr>
        <p:txBody>
          <a:bodyPr wrap="square" rtlCol="0">
            <a:spAutoFit/>
          </a:bodyPr>
          <a:lstStyle/>
          <a:p>
            <a:r>
              <a:rPr lang="en-CA" sz="1400" b="1" dirty="0">
                <a:solidFill>
                  <a:srgbClr val="59A14F"/>
                </a:solidFill>
                <a:latin typeface="Cavolini" panose="020B0502040204020203" pitchFamily="66" charset="0"/>
                <a:cs typeface="Cavolini" panose="020B0502040204020203" pitchFamily="66" charset="0"/>
              </a:rPr>
              <a:t>positive residual</a:t>
            </a:r>
          </a:p>
        </p:txBody>
      </p:sp>
      <p:sp>
        <p:nvSpPr>
          <p:cNvPr id="39" name="TextBox 38">
            <a:extLst>
              <a:ext uri="{FF2B5EF4-FFF2-40B4-BE49-F238E27FC236}">
                <a16:creationId xmlns:a16="http://schemas.microsoft.com/office/drawing/2014/main" id="{F5203B86-3EC6-41FB-B221-420097C0E122}"/>
              </a:ext>
            </a:extLst>
          </p:cNvPr>
          <p:cNvSpPr txBox="1"/>
          <p:nvPr/>
        </p:nvSpPr>
        <p:spPr>
          <a:xfrm>
            <a:off x="9299257" y="5965292"/>
            <a:ext cx="1685925" cy="830997"/>
          </a:xfrm>
          <a:prstGeom prst="rect">
            <a:avLst/>
          </a:prstGeom>
          <a:noFill/>
        </p:spPr>
        <p:txBody>
          <a:bodyPr wrap="square" rtlCol="0">
            <a:spAutoFit/>
          </a:bodyPr>
          <a:lstStyle/>
          <a:p>
            <a:r>
              <a:rPr lang="en-CA" sz="2400" b="1" dirty="0">
                <a:latin typeface="Cavolini" panose="020B0502040204020203" pitchFamily="66" charset="0"/>
                <a:cs typeface="Cavolini" panose="020B0502040204020203" pitchFamily="66" charset="0"/>
              </a:rPr>
              <a:t>digital protests</a:t>
            </a:r>
            <a:endParaRPr lang="en-CA" b="1" dirty="0">
              <a:latin typeface="Cavolini" panose="020B0502040204020203" pitchFamily="66" charset="0"/>
              <a:cs typeface="Cavolini" panose="020B0502040204020203" pitchFamily="66" charset="0"/>
            </a:endParaRPr>
          </a:p>
        </p:txBody>
      </p:sp>
      <p:sp>
        <p:nvSpPr>
          <p:cNvPr id="40" name="TextBox 39">
            <a:extLst>
              <a:ext uri="{FF2B5EF4-FFF2-40B4-BE49-F238E27FC236}">
                <a16:creationId xmlns:a16="http://schemas.microsoft.com/office/drawing/2014/main" id="{662A0027-47E5-49DB-A2F8-E37378F29630}"/>
              </a:ext>
            </a:extLst>
          </p:cNvPr>
          <p:cNvSpPr txBox="1"/>
          <p:nvPr/>
        </p:nvSpPr>
        <p:spPr>
          <a:xfrm>
            <a:off x="9949179" y="593465"/>
            <a:ext cx="1272812" cy="523220"/>
          </a:xfrm>
          <a:prstGeom prst="rect">
            <a:avLst/>
          </a:prstGeom>
          <a:noFill/>
        </p:spPr>
        <p:txBody>
          <a:bodyPr wrap="square" rtlCol="0">
            <a:spAutoFit/>
          </a:bodyPr>
          <a:lstStyle/>
          <a:p>
            <a:r>
              <a:rPr lang="en-CA" sz="1400" b="1" dirty="0">
                <a:solidFill>
                  <a:schemeClr val="accent5">
                    <a:lumMod val="75000"/>
                  </a:schemeClr>
                </a:solidFill>
                <a:latin typeface="Cavolini" panose="020B0502040204020203" pitchFamily="66" charset="0"/>
                <a:cs typeface="Cavolini" panose="020B0502040204020203" pitchFamily="66" charset="0"/>
              </a:rPr>
              <a:t>slope ~ 1</a:t>
            </a:r>
          </a:p>
          <a:p>
            <a:r>
              <a:rPr lang="en-CA" sz="1400" b="1" dirty="0">
                <a:solidFill>
                  <a:schemeClr val="accent5">
                    <a:lumMod val="75000"/>
                  </a:schemeClr>
                </a:solidFill>
                <a:latin typeface="Cavolini" panose="020B0502040204020203" pitchFamily="66" charset="0"/>
                <a:cs typeface="Cavolini" panose="020B0502040204020203" pitchFamily="66" charset="0"/>
              </a:rPr>
              <a:t>r2 ~ 1</a:t>
            </a:r>
          </a:p>
        </p:txBody>
      </p:sp>
      <p:sp>
        <p:nvSpPr>
          <p:cNvPr id="27" name="PB">
            <a:extLst>
              <a:ext uri="{FF2B5EF4-FFF2-40B4-BE49-F238E27FC236}">
                <a16:creationId xmlns:a16="http://schemas.microsoft.com/office/drawing/2014/main" id="{3152ABDE-F4AA-4D24-B9CD-DFB69B2F9B8C}"/>
              </a:ext>
            </a:extLst>
          </p:cNvPr>
          <p:cNvSpPr/>
          <p:nvPr/>
        </p:nvSpPr>
        <p:spPr>
          <a:xfrm>
            <a:off x="0" y="6705600"/>
            <a:ext cx="7402285"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358265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C166A4C-9F22-415A-99D0-A863C862A4EC}"/>
              </a:ext>
            </a:extLst>
          </p:cNvPr>
          <p:cNvSpPr/>
          <p:nvPr/>
        </p:nvSpPr>
        <p:spPr>
          <a:xfrm rot="16730552">
            <a:off x="513054" y="2863406"/>
            <a:ext cx="5043586" cy="714375"/>
          </a:xfrm>
          <a:custGeom>
            <a:avLst/>
            <a:gdLst>
              <a:gd name="connsiteX0" fmla="*/ 0 w 5043586"/>
              <a:gd name="connsiteY0" fmla="*/ 714374 h 714375"/>
              <a:gd name="connsiteX1" fmla="*/ 1062277 w 5043586"/>
              <a:gd name="connsiteY1" fmla="*/ 575061 h 714375"/>
              <a:gd name="connsiteX2" fmla="*/ 1374711 w 5043586"/>
              <a:gd name="connsiteY2" fmla="*/ 531067 h 714375"/>
              <a:gd name="connsiteX3" fmla="*/ 2169188 w 5043586"/>
              <a:gd name="connsiteY3" fmla="*/ 362424 h 714375"/>
              <a:gd name="connsiteX4" fmla="*/ 2695863 w 5043586"/>
              <a:gd name="connsiteY4" fmla="*/ 267104 h 714375"/>
              <a:gd name="connsiteX5" fmla="*/ 3570680 w 5043586"/>
              <a:gd name="connsiteY5" fmla="*/ 149788 h 714375"/>
              <a:gd name="connsiteX6" fmla="*/ 3811701 w 5043586"/>
              <a:gd name="connsiteY6" fmla="*/ 135123 h 714375"/>
              <a:gd name="connsiteX7" fmla="*/ 4088429 w 5043586"/>
              <a:gd name="connsiteY7" fmla="*/ 98461 h 714375"/>
              <a:gd name="connsiteX8" fmla="*/ 4320523 w 5043586"/>
              <a:gd name="connsiteY8" fmla="*/ 54468 h 714375"/>
              <a:gd name="connsiteX9" fmla="*/ 4534764 w 5043586"/>
              <a:gd name="connsiteY9" fmla="*/ 39803 h 714375"/>
              <a:gd name="connsiteX10" fmla="*/ 4838271 w 5043586"/>
              <a:gd name="connsiteY10" fmla="*/ 25138 h 714375"/>
              <a:gd name="connsiteX11" fmla="*/ 5043586 w 5043586"/>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3586" h="714375" extrusionOk="0">
                <a:moveTo>
                  <a:pt x="0" y="714374"/>
                </a:moveTo>
                <a:cubicBezTo>
                  <a:pt x="629321" y="646131"/>
                  <a:pt x="64245" y="775815"/>
                  <a:pt x="1062277" y="575061"/>
                </a:cubicBezTo>
                <a:cubicBezTo>
                  <a:pt x="1187476" y="561431"/>
                  <a:pt x="1262052" y="548827"/>
                  <a:pt x="1374711" y="531067"/>
                </a:cubicBezTo>
                <a:cubicBezTo>
                  <a:pt x="1669356" y="505061"/>
                  <a:pt x="1826159" y="455035"/>
                  <a:pt x="2169188" y="362424"/>
                </a:cubicBezTo>
                <a:cubicBezTo>
                  <a:pt x="2272898" y="326228"/>
                  <a:pt x="2599040" y="300293"/>
                  <a:pt x="2695863" y="267104"/>
                </a:cubicBezTo>
                <a:cubicBezTo>
                  <a:pt x="2963735" y="235534"/>
                  <a:pt x="3321136" y="117377"/>
                  <a:pt x="3570680" y="149788"/>
                </a:cubicBezTo>
                <a:cubicBezTo>
                  <a:pt x="3649041" y="143054"/>
                  <a:pt x="3718806" y="151830"/>
                  <a:pt x="3811701" y="135123"/>
                </a:cubicBezTo>
                <a:cubicBezTo>
                  <a:pt x="3902933" y="113271"/>
                  <a:pt x="3994720" y="115737"/>
                  <a:pt x="4088429" y="98461"/>
                </a:cubicBezTo>
                <a:cubicBezTo>
                  <a:pt x="4181032" y="94303"/>
                  <a:pt x="4253202" y="67435"/>
                  <a:pt x="4320523" y="54468"/>
                </a:cubicBezTo>
                <a:cubicBezTo>
                  <a:pt x="4387233" y="44514"/>
                  <a:pt x="4469978" y="49768"/>
                  <a:pt x="4534764" y="39803"/>
                </a:cubicBezTo>
                <a:cubicBezTo>
                  <a:pt x="4653644" y="46069"/>
                  <a:pt x="4727315" y="46413"/>
                  <a:pt x="4838271" y="25138"/>
                </a:cubicBezTo>
                <a:cubicBezTo>
                  <a:pt x="4950254" y="-3430"/>
                  <a:pt x="4882507" y="8544"/>
                  <a:pt x="5043586" y="3142"/>
                </a:cubicBezTo>
              </a:path>
            </a:pathLst>
          </a:custGeom>
          <a:noFill/>
          <a:ln w="73025" cap="rnd">
            <a:solidFill>
              <a:schemeClr val="tx1"/>
            </a:solidFill>
            <a:round/>
            <a:headEnd type="none" w="med" len="med"/>
            <a:tailEnd type="arrow" w="med" len="me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4603D6C6-53C3-4DB2-816E-66B85A3B7AC5}"/>
              </a:ext>
            </a:extLst>
          </p:cNvPr>
          <p:cNvSpPr/>
          <p:nvPr/>
        </p:nvSpPr>
        <p:spPr>
          <a:xfrm rot="433957">
            <a:off x="3055056" y="5532876"/>
            <a:ext cx="6224023" cy="714375"/>
          </a:xfrm>
          <a:custGeom>
            <a:avLst/>
            <a:gdLst>
              <a:gd name="connsiteX0" fmla="*/ 0 w 6224023"/>
              <a:gd name="connsiteY0" fmla="*/ 714374 h 714375"/>
              <a:gd name="connsiteX1" fmla="*/ 1310900 w 6224023"/>
              <a:gd name="connsiteY1" fmla="*/ 575061 h 714375"/>
              <a:gd name="connsiteX2" fmla="*/ 1696459 w 6224023"/>
              <a:gd name="connsiteY2" fmla="*/ 531067 h 714375"/>
              <a:gd name="connsiteX3" fmla="*/ 2676880 w 6224023"/>
              <a:gd name="connsiteY3" fmla="*/ 362424 h 714375"/>
              <a:gd name="connsiteX4" fmla="*/ 3326822 w 6224023"/>
              <a:gd name="connsiteY4" fmla="*/ 267104 h 714375"/>
              <a:gd name="connsiteX5" fmla="*/ 4406387 w 6224023"/>
              <a:gd name="connsiteY5" fmla="*/ 149788 h 714375"/>
              <a:gd name="connsiteX6" fmla="*/ 4703819 w 6224023"/>
              <a:gd name="connsiteY6" fmla="*/ 135123 h 714375"/>
              <a:gd name="connsiteX7" fmla="*/ 5045314 w 6224023"/>
              <a:gd name="connsiteY7" fmla="*/ 98461 h 714375"/>
              <a:gd name="connsiteX8" fmla="*/ 5331729 w 6224023"/>
              <a:gd name="connsiteY8" fmla="*/ 54468 h 714375"/>
              <a:gd name="connsiteX9" fmla="*/ 5596112 w 6224023"/>
              <a:gd name="connsiteY9" fmla="*/ 39803 h 714375"/>
              <a:gd name="connsiteX10" fmla="*/ 5970655 w 6224023"/>
              <a:gd name="connsiteY10" fmla="*/ 25138 h 714375"/>
              <a:gd name="connsiteX11" fmla="*/ 6224023 w 6224023"/>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24023" h="714375" extrusionOk="0">
                <a:moveTo>
                  <a:pt x="0" y="714374"/>
                </a:moveTo>
                <a:cubicBezTo>
                  <a:pt x="785369" y="641289"/>
                  <a:pt x="80877" y="786063"/>
                  <a:pt x="1310900" y="575061"/>
                </a:cubicBezTo>
                <a:cubicBezTo>
                  <a:pt x="1449464" y="559155"/>
                  <a:pt x="1551820" y="549074"/>
                  <a:pt x="1696459" y="531067"/>
                </a:cubicBezTo>
                <a:cubicBezTo>
                  <a:pt x="2089600" y="482931"/>
                  <a:pt x="2251876" y="469141"/>
                  <a:pt x="2676880" y="362424"/>
                </a:cubicBezTo>
                <a:cubicBezTo>
                  <a:pt x="2813655" y="328661"/>
                  <a:pt x="3189973" y="295287"/>
                  <a:pt x="3326822" y="267104"/>
                </a:cubicBezTo>
                <a:cubicBezTo>
                  <a:pt x="3643293" y="234789"/>
                  <a:pt x="4110109" y="80571"/>
                  <a:pt x="4406387" y="149788"/>
                </a:cubicBezTo>
                <a:cubicBezTo>
                  <a:pt x="4491464" y="141209"/>
                  <a:pt x="4588553" y="155190"/>
                  <a:pt x="4703819" y="135123"/>
                </a:cubicBezTo>
                <a:cubicBezTo>
                  <a:pt x="4815719" y="104486"/>
                  <a:pt x="4918933" y="131301"/>
                  <a:pt x="5045314" y="98461"/>
                </a:cubicBezTo>
                <a:cubicBezTo>
                  <a:pt x="5145515" y="88341"/>
                  <a:pt x="5261186" y="71072"/>
                  <a:pt x="5331729" y="54468"/>
                </a:cubicBezTo>
                <a:cubicBezTo>
                  <a:pt x="5405818" y="43029"/>
                  <a:pt x="5509408" y="45519"/>
                  <a:pt x="5596112" y="39803"/>
                </a:cubicBezTo>
                <a:cubicBezTo>
                  <a:pt x="5747040" y="55450"/>
                  <a:pt x="5833878" y="51787"/>
                  <a:pt x="5970655" y="25138"/>
                </a:cubicBezTo>
                <a:cubicBezTo>
                  <a:pt x="6105265" y="-6878"/>
                  <a:pt x="6029863" y="15466"/>
                  <a:pt x="6224023" y="3142"/>
                </a:cubicBezTo>
              </a:path>
            </a:pathLst>
          </a:custGeom>
          <a:noFill/>
          <a:ln w="73025" cap="rnd">
            <a:solidFill>
              <a:schemeClr val="tx1"/>
            </a:solidFill>
            <a:round/>
            <a:headEnd type="none" w="med" len="med"/>
            <a:tailEnd type="arrow" w="med" len="me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reeform: Shape 5">
            <a:extLst>
              <a:ext uri="{FF2B5EF4-FFF2-40B4-BE49-F238E27FC236}">
                <a16:creationId xmlns:a16="http://schemas.microsoft.com/office/drawing/2014/main" id="{27400741-93F5-4D5F-8B67-75EB8A14DABC}"/>
              </a:ext>
            </a:extLst>
          </p:cNvPr>
          <p:cNvSpPr/>
          <p:nvPr/>
        </p:nvSpPr>
        <p:spPr>
          <a:xfrm rot="20371058">
            <a:off x="2904642" y="3443839"/>
            <a:ext cx="8073097" cy="714375"/>
          </a:xfrm>
          <a:custGeom>
            <a:avLst/>
            <a:gdLst>
              <a:gd name="connsiteX0" fmla="*/ 0 w 8073097"/>
              <a:gd name="connsiteY0" fmla="*/ 714374 h 714375"/>
              <a:gd name="connsiteX1" fmla="*/ 1700351 w 8073097"/>
              <a:gd name="connsiteY1" fmla="*/ 575061 h 714375"/>
              <a:gd name="connsiteX2" fmla="*/ 2200454 w 8073097"/>
              <a:gd name="connsiteY2" fmla="*/ 531067 h 714375"/>
              <a:gd name="connsiteX3" fmla="*/ 3472146 w 8073097"/>
              <a:gd name="connsiteY3" fmla="*/ 362424 h 714375"/>
              <a:gd name="connsiteX4" fmla="*/ 4315177 w 8073097"/>
              <a:gd name="connsiteY4" fmla="*/ 267104 h 714375"/>
              <a:gd name="connsiteX5" fmla="*/ 5715466 w 8073097"/>
              <a:gd name="connsiteY5" fmla="*/ 149788 h 714375"/>
              <a:gd name="connsiteX6" fmla="*/ 6101260 w 8073097"/>
              <a:gd name="connsiteY6" fmla="*/ 135123 h 714375"/>
              <a:gd name="connsiteX7" fmla="*/ 6544209 w 8073097"/>
              <a:gd name="connsiteY7" fmla="*/ 98461 h 714375"/>
              <a:gd name="connsiteX8" fmla="*/ 6915714 w 8073097"/>
              <a:gd name="connsiteY8" fmla="*/ 54468 h 714375"/>
              <a:gd name="connsiteX9" fmla="*/ 7258642 w 8073097"/>
              <a:gd name="connsiteY9" fmla="*/ 39803 h 714375"/>
              <a:gd name="connsiteX10" fmla="*/ 7744457 w 8073097"/>
              <a:gd name="connsiteY10" fmla="*/ 25138 h 714375"/>
              <a:gd name="connsiteX11" fmla="*/ 8073097 w 8073097"/>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3097" h="714375" extrusionOk="0">
                <a:moveTo>
                  <a:pt x="0" y="714374"/>
                </a:moveTo>
                <a:cubicBezTo>
                  <a:pt x="997601" y="613839"/>
                  <a:pt x="158581" y="782730"/>
                  <a:pt x="1700351" y="575061"/>
                </a:cubicBezTo>
                <a:cubicBezTo>
                  <a:pt x="1894561" y="562896"/>
                  <a:pt x="2017132" y="549097"/>
                  <a:pt x="2200454" y="531067"/>
                </a:cubicBezTo>
                <a:cubicBezTo>
                  <a:pt x="2700093" y="494936"/>
                  <a:pt x="2927972" y="440170"/>
                  <a:pt x="3472146" y="362424"/>
                </a:cubicBezTo>
                <a:cubicBezTo>
                  <a:pt x="3641232" y="321812"/>
                  <a:pt x="4130288" y="294449"/>
                  <a:pt x="4315177" y="267104"/>
                </a:cubicBezTo>
                <a:cubicBezTo>
                  <a:pt x="4729631" y="236214"/>
                  <a:pt x="5295785" y="126220"/>
                  <a:pt x="5715466" y="149788"/>
                </a:cubicBezTo>
                <a:cubicBezTo>
                  <a:pt x="5829364" y="141121"/>
                  <a:pt x="5965284" y="146957"/>
                  <a:pt x="6101260" y="135123"/>
                </a:cubicBezTo>
                <a:cubicBezTo>
                  <a:pt x="6248135" y="115510"/>
                  <a:pt x="6390114" y="123074"/>
                  <a:pt x="6544209" y="98461"/>
                </a:cubicBezTo>
                <a:cubicBezTo>
                  <a:pt x="6683565" y="94260"/>
                  <a:pt x="6802073" y="67620"/>
                  <a:pt x="6915714" y="54468"/>
                </a:cubicBezTo>
                <a:cubicBezTo>
                  <a:pt x="7021878" y="44020"/>
                  <a:pt x="7159565" y="56822"/>
                  <a:pt x="7258642" y="39803"/>
                </a:cubicBezTo>
                <a:cubicBezTo>
                  <a:pt x="7442570" y="44540"/>
                  <a:pt x="7564861" y="35639"/>
                  <a:pt x="7744457" y="25138"/>
                </a:cubicBezTo>
                <a:cubicBezTo>
                  <a:pt x="7924698" y="3409"/>
                  <a:pt x="7812673" y="8616"/>
                  <a:pt x="8073097" y="3142"/>
                </a:cubicBezTo>
              </a:path>
            </a:pathLst>
          </a:custGeom>
          <a:noFill/>
          <a:ln w="31750" cap="rnd">
            <a:solidFill>
              <a:schemeClr val="accent5">
                <a:lumMod val="60000"/>
                <a:lumOff val="40000"/>
              </a:schemeClr>
            </a:solidFill>
            <a:prstDash val="dash"/>
            <a:roun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E256FCCE-10C6-4FA7-B528-E463452D73C2}"/>
              </a:ext>
            </a:extLst>
          </p:cNvPr>
          <p:cNvSpPr/>
          <p:nvPr/>
        </p:nvSpPr>
        <p:spPr>
          <a:xfrm>
            <a:off x="9365887" y="3998248"/>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E4578A9B-4536-478A-93C1-91354FB425E2}"/>
              </a:ext>
            </a:extLst>
          </p:cNvPr>
          <p:cNvSpPr/>
          <p:nvPr/>
        </p:nvSpPr>
        <p:spPr>
          <a:xfrm>
            <a:off x="4246967" y="4928450"/>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40E571A2-EDBE-44B9-808E-2D2348718777}"/>
              </a:ext>
            </a:extLst>
          </p:cNvPr>
          <p:cNvSpPr/>
          <p:nvPr/>
        </p:nvSpPr>
        <p:spPr>
          <a:xfrm>
            <a:off x="4336899" y="4621530"/>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48A82FF9-AFD3-4656-98A3-98D1CA6F34EE}"/>
              </a:ext>
            </a:extLst>
          </p:cNvPr>
          <p:cNvSpPr/>
          <p:nvPr/>
        </p:nvSpPr>
        <p:spPr>
          <a:xfrm>
            <a:off x="3992862" y="5059895"/>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42AD7CAA-E241-48C6-9EAC-93579D4110AD}"/>
              </a:ext>
            </a:extLst>
          </p:cNvPr>
          <p:cNvSpPr/>
          <p:nvPr/>
        </p:nvSpPr>
        <p:spPr>
          <a:xfrm>
            <a:off x="3580175" y="5209668"/>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83CAEDB-D709-4E1F-8484-05407CA9FCB3}"/>
              </a:ext>
            </a:extLst>
          </p:cNvPr>
          <p:cNvSpPr/>
          <p:nvPr/>
        </p:nvSpPr>
        <p:spPr>
          <a:xfrm>
            <a:off x="3514453" y="5482375"/>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DB01003B-10BF-47D8-8BF1-86D89C78EBB5}"/>
              </a:ext>
            </a:extLst>
          </p:cNvPr>
          <p:cNvSpPr/>
          <p:nvPr/>
        </p:nvSpPr>
        <p:spPr>
          <a:xfrm>
            <a:off x="4849942" y="4033906"/>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3BB21123-A9A5-470A-9E16-E746B0948EE7}"/>
              </a:ext>
            </a:extLst>
          </p:cNvPr>
          <p:cNvSpPr/>
          <p:nvPr/>
        </p:nvSpPr>
        <p:spPr>
          <a:xfrm>
            <a:off x="10277430" y="2424112"/>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688D0CA8-22F2-4076-A601-3BA33F3CCA0F}"/>
              </a:ext>
            </a:extLst>
          </p:cNvPr>
          <p:cNvSpPr/>
          <p:nvPr/>
        </p:nvSpPr>
        <p:spPr>
          <a:xfrm>
            <a:off x="6975429" y="3012286"/>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487276CD-C9AD-4634-92D3-1A0E7F94263E}"/>
              </a:ext>
            </a:extLst>
          </p:cNvPr>
          <p:cNvSpPr/>
          <p:nvPr/>
        </p:nvSpPr>
        <p:spPr>
          <a:xfrm>
            <a:off x="4784333" y="4792234"/>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682D5129-00EE-45C4-85D0-836B9331802E}"/>
              </a:ext>
            </a:extLst>
          </p:cNvPr>
          <p:cNvSpPr/>
          <p:nvPr/>
        </p:nvSpPr>
        <p:spPr>
          <a:xfrm>
            <a:off x="5801942" y="4598508"/>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63148761-4EC0-4F5C-A585-1E11DB94280F}"/>
              </a:ext>
            </a:extLst>
          </p:cNvPr>
          <p:cNvSpPr/>
          <p:nvPr/>
        </p:nvSpPr>
        <p:spPr>
          <a:xfrm>
            <a:off x="5442782" y="4153921"/>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3699CB48-49FA-429B-8713-B94EEFE8C1F2}"/>
              </a:ext>
            </a:extLst>
          </p:cNvPr>
          <p:cNvSpPr/>
          <p:nvPr/>
        </p:nvSpPr>
        <p:spPr>
          <a:xfrm>
            <a:off x="5377060" y="4729953"/>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97C0FE8B-20AD-4CDD-9F4D-98BDB47AEA63}"/>
              </a:ext>
            </a:extLst>
          </p:cNvPr>
          <p:cNvSpPr/>
          <p:nvPr/>
        </p:nvSpPr>
        <p:spPr>
          <a:xfrm>
            <a:off x="6167067" y="4267200"/>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FB07E75B-B4A7-459A-B584-D0079F6CBAD1}"/>
              </a:ext>
            </a:extLst>
          </p:cNvPr>
          <p:cNvSpPr/>
          <p:nvPr/>
        </p:nvSpPr>
        <p:spPr>
          <a:xfrm>
            <a:off x="8091337" y="3403292"/>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51069E5C-0724-405A-BCAB-06566B734674}"/>
              </a:ext>
            </a:extLst>
          </p:cNvPr>
          <p:cNvSpPr/>
          <p:nvPr/>
        </p:nvSpPr>
        <p:spPr>
          <a:xfrm>
            <a:off x="7496427" y="3918239"/>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127FB5BE-7CD9-495C-BADF-EF7E93C16D36}"/>
              </a:ext>
            </a:extLst>
          </p:cNvPr>
          <p:cNvSpPr/>
          <p:nvPr/>
        </p:nvSpPr>
        <p:spPr>
          <a:xfrm>
            <a:off x="8823688" y="2880841"/>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640C8D77-7E05-44F8-8B5D-A2B504B28EB2}"/>
              </a:ext>
            </a:extLst>
          </p:cNvPr>
          <p:cNvSpPr/>
          <p:nvPr/>
        </p:nvSpPr>
        <p:spPr>
          <a:xfrm>
            <a:off x="9897744" y="2946563"/>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C55FD1E2-8CE3-41B4-A883-62BD0E65C19A}"/>
              </a:ext>
            </a:extLst>
          </p:cNvPr>
          <p:cNvSpPr/>
          <p:nvPr/>
        </p:nvSpPr>
        <p:spPr>
          <a:xfrm>
            <a:off x="9101545" y="3453091"/>
            <a:ext cx="131445" cy="131445"/>
          </a:xfrm>
          <a:prstGeom prst="ellipse">
            <a:avLst/>
          </a:prstGeom>
          <a:noFill/>
          <a:ln w="38100">
            <a:solidFill>
              <a:srgbClr val="E1575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6CF496F5-7260-4F1F-B053-D85DD4874A2C}"/>
              </a:ext>
            </a:extLst>
          </p:cNvPr>
          <p:cNvSpPr/>
          <p:nvPr/>
        </p:nvSpPr>
        <p:spPr>
          <a:xfrm>
            <a:off x="8402142" y="1727036"/>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0F2D43EA-FCA7-47A6-8767-6685593C5C1B}"/>
              </a:ext>
            </a:extLst>
          </p:cNvPr>
          <p:cNvSpPr txBox="1"/>
          <p:nvPr/>
        </p:nvSpPr>
        <p:spPr>
          <a:xfrm>
            <a:off x="1170660" y="229475"/>
            <a:ext cx="1685925" cy="830997"/>
          </a:xfrm>
          <a:prstGeom prst="rect">
            <a:avLst/>
          </a:prstGeom>
          <a:noFill/>
        </p:spPr>
        <p:txBody>
          <a:bodyPr wrap="square" rtlCol="0">
            <a:spAutoFit/>
          </a:bodyPr>
          <a:lstStyle/>
          <a:p>
            <a:r>
              <a:rPr lang="en-CA" sz="2400" b="1" dirty="0">
                <a:latin typeface="Cavolini" panose="020B0502040204020203" pitchFamily="66" charset="0"/>
                <a:cs typeface="Cavolini" panose="020B0502040204020203" pitchFamily="66" charset="0"/>
              </a:rPr>
              <a:t>physical protests</a:t>
            </a:r>
            <a:endParaRPr lang="en-CA" b="1" dirty="0">
              <a:latin typeface="Cavolini" panose="020B0502040204020203" pitchFamily="66" charset="0"/>
              <a:cs typeface="Cavolini" panose="020B0502040204020203" pitchFamily="66" charset="0"/>
            </a:endParaRPr>
          </a:p>
        </p:txBody>
      </p:sp>
      <p:sp>
        <p:nvSpPr>
          <p:cNvPr id="32" name="TextBox 31">
            <a:extLst>
              <a:ext uri="{FF2B5EF4-FFF2-40B4-BE49-F238E27FC236}">
                <a16:creationId xmlns:a16="http://schemas.microsoft.com/office/drawing/2014/main" id="{ADB1C102-DBA8-4C35-937C-E7B6529F5F12}"/>
              </a:ext>
            </a:extLst>
          </p:cNvPr>
          <p:cNvSpPr txBox="1"/>
          <p:nvPr/>
        </p:nvSpPr>
        <p:spPr>
          <a:xfrm>
            <a:off x="4663081" y="730694"/>
            <a:ext cx="1360329" cy="646331"/>
          </a:xfrm>
          <a:prstGeom prst="rect">
            <a:avLst/>
          </a:prstGeom>
          <a:noFill/>
        </p:spPr>
        <p:txBody>
          <a:bodyPr wrap="square" rtlCol="0">
            <a:spAutoFit/>
          </a:bodyPr>
          <a:lstStyle/>
          <a:p>
            <a:r>
              <a:rPr lang="en-CA" b="1" dirty="0">
                <a:solidFill>
                  <a:schemeClr val="accent5">
                    <a:lumMod val="75000"/>
                  </a:schemeClr>
                </a:solidFill>
                <a:latin typeface="Cavolini" panose="020B0502040204020203" pitchFamily="66" charset="0"/>
                <a:cs typeface="Cavolini" panose="020B0502040204020203" pitchFamily="66" charset="0"/>
              </a:rPr>
              <a:t>physical protests</a:t>
            </a:r>
            <a:endParaRPr lang="en-CA" sz="1400" b="1" dirty="0">
              <a:solidFill>
                <a:schemeClr val="accent5">
                  <a:lumMod val="75000"/>
                </a:schemeClr>
              </a:solidFill>
              <a:latin typeface="Cavolini" panose="020B0502040204020203" pitchFamily="66" charset="0"/>
              <a:cs typeface="Cavolini" panose="020B0502040204020203" pitchFamily="66" charset="0"/>
            </a:endParaRPr>
          </a:p>
        </p:txBody>
      </p:sp>
      <p:sp>
        <p:nvSpPr>
          <p:cNvPr id="33" name="TextBox 32">
            <a:extLst>
              <a:ext uri="{FF2B5EF4-FFF2-40B4-BE49-F238E27FC236}">
                <a16:creationId xmlns:a16="http://schemas.microsoft.com/office/drawing/2014/main" id="{6675AC42-A232-4BBD-80ED-7D9F2BE10D4F}"/>
              </a:ext>
            </a:extLst>
          </p:cNvPr>
          <p:cNvSpPr txBox="1"/>
          <p:nvPr/>
        </p:nvSpPr>
        <p:spPr>
          <a:xfrm>
            <a:off x="6147178" y="699916"/>
            <a:ext cx="304769" cy="707886"/>
          </a:xfrm>
          <a:prstGeom prst="rect">
            <a:avLst/>
          </a:prstGeom>
          <a:noFill/>
        </p:spPr>
        <p:txBody>
          <a:bodyPr wrap="square" rtlCol="0">
            <a:spAutoFit/>
          </a:bodyPr>
          <a:lstStyle/>
          <a:p>
            <a:r>
              <a:rPr lang="en-CA" sz="4000" b="1" dirty="0">
                <a:solidFill>
                  <a:schemeClr val="accent5">
                    <a:lumMod val="75000"/>
                  </a:schemeClr>
                </a:solidFill>
                <a:latin typeface="Cavolini" panose="020B0502040204020203" pitchFamily="66" charset="0"/>
                <a:cs typeface="Cavolini" panose="020B0502040204020203" pitchFamily="66" charset="0"/>
              </a:rPr>
              <a:t>&lt;</a:t>
            </a:r>
            <a:endParaRPr lang="en-CA" sz="3200" b="1" dirty="0">
              <a:solidFill>
                <a:schemeClr val="accent5">
                  <a:lumMod val="75000"/>
                </a:schemeClr>
              </a:solidFill>
              <a:latin typeface="Cavolini" panose="020B0502040204020203" pitchFamily="66" charset="0"/>
              <a:cs typeface="Cavolini" panose="020B0502040204020203" pitchFamily="66" charset="0"/>
            </a:endParaRPr>
          </a:p>
        </p:txBody>
      </p:sp>
      <p:sp>
        <p:nvSpPr>
          <p:cNvPr id="35" name="TextBox 34">
            <a:extLst>
              <a:ext uri="{FF2B5EF4-FFF2-40B4-BE49-F238E27FC236}">
                <a16:creationId xmlns:a16="http://schemas.microsoft.com/office/drawing/2014/main" id="{90094560-2B95-46E8-B682-83DE88A50AF8}"/>
              </a:ext>
            </a:extLst>
          </p:cNvPr>
          <p:cNvSpPr txBox="1"/>
          <p:nvPr/>
        </p:nvSpPr>
        <p:spPr>
          <a:xfrm>
            <a:off x="6796730" y="730694"/>
            <a:ext cx="1360329" cy="646331"/>
          </a:xfrm>
          <a:prstGeom prst="rect">
            <a:avLst/>
          </a:prstGeom>
          <a:noFill/>
        </p:spPr>
        <p:txBody>
          <a:bodyPr wrap="square" rtlCol="0">
            <a:spAutoFit/>
          </a:bodyPr>
          <a:lstStyle/>
          <a:p>
            <a:r>
              <a:rPr lang="en-CA" b="1" dirty="0">
                <a:solidFill>
                  <a:schemeClr val="accent5">
                    <a:lumMod val="75000"/>
                  </a:schemeClr>
                </a:solidFill>
                <a:latin typeface="Cavolini" panose="020B0502040204020203" pitchFamily="66" charset="0"/>
                <a:cs typeface="Cavolini" panose="020B0502040204020203" pitchFamily="66" charset="0"/>
              </a:rPr>
              <a:t>digital protests</a:t>
            </a:r>
            <a:endParaRPr lang="en-CA" sz="1400" b="1" dirty="0">
              <a:solidFill>
                <a:schemeClr val="accent5">
                  <a:lumMod val="75000"/>
                </a:schemeClr>
              </a:solidFill>
              <a:latin typeface="Cavolini" panose="020B0502040204020203" pitchFamily="66" charset="0"/>
              <a:cs typeface="Cavolini" panose="020B0502040204020203" pitchFamily="66" charset="0"/>
            </a:endParaRPr>
          </a:p>
        </p:txBody>
      </p:sp>
      <p:sp>
        <p:nvSpPr>
          <p:cNvPr id="36" name="TextBox 35">
            <a:extLst>
              <a:ext uri="{FF2B5EF4-FFF2-40B4-BE49-F238E27FC236}">
                <a16:creationId xmlns:a16="http://schemas.microsoft.com/office/drawing/2014/main" id="{8B00D409-DC78-47E6-AD17-03C54EBE5F3B}"/>
              </a:ext>
            </a:extLst>
          </p:cNvPr>
          <p:cNvSpPr txBox="1"/>
          <p:nvPr/>
        </p:nvSpPr>
        <p:spPr>
          <a:xfrm>
            <a:off x="9299257" y="5965292"/>
            <a:ext cx="1685925" cy="830997"/>
          </a:xfrm>
          <a:prstGeom prst="rect">
            <a:avLst/>
          </a:prstGeom>
          <a:noFill/>
        </p:spPr>
        <p:txBody>
          <a:bodyPr wrap="square" rtlCol="0">
            <a:spAutoFit/>
          </a:bodyPr>
          <a:lstStyle/>
          <a:p>
            <a:r>
              <a:rPr lang="en-CA" sz="2400" b="1" dirty="0">
                <a:latin typeface="Cavolini" panose="020B0502040204020203" pitchFamily="66" charset="0"/>
                <a:cs typeface="Cavolini" panose="020B0502040204020203" pitchFamily="66" charset="0"/>
              </a:rPr>
              <a:t>digital protests</a:t>
            </a:r>
            <a:endParaRPr lang="en-CA" b="1" dirty="0">
              <a:latin typeface="Cavolini" panose="020B0502040204020203" pitchFamily="66" charset="0"/>
              <a:cs typeface="Cavolini" panose="020B0502040204020203" pitchFamily="66" charset="0"/>
            </a:endParaRPr>
          </a:p>
        </p:txBody>
      </p:sp>
      <p:sp>
        <p:nvSpPr>
          <p:cNvPr id="3" name="PB">
            <a:extLst>
              <a:ext uri="{FF2B5EF4-FFF2-40B4-BE49-F238E27FC236}">
                <a16:creationId xmlns:a16="http://schemas.microsoft.com/office/drawing/2014/main" id="{DFE80824-9A9B-4CFF-86CC-A1466638CC85}"/>
              </a:ext>
            </a:extLst>
          </p:cNvPr>
          <p:cNvSpPr/>
          <p:nvPr/>
        </p:nvSpPr>
        <p:spPr>
          <a:xfrm>
            <a:off x="0" y="6705600"/>
            <a:ext cx="7620000"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258195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1C166A4C-9F22-415A-99D0-A863C862A4EC}"/>
              </a:ext>
            </a:extLst>
          </p:cNvPr>
          <p:cNvSpPr/>
          <p:nvPr/>
        </p:nvSpPr>
        <p:spPr>
          <a:xfrm rot="16730552">
            <a:off x="513054" y="2863406"/>
            <a:ext cx="5043586" cy="714375"/>
          </a:xfrm>
          <a:custGeom>
            <a:avLst/>
            <a:gdLst>
              <a:gd name="connsiteX0" fmla="*/ 0 w 5043586"/>
              <a:gd name="connsiteY0" fmla="*/ 714374 h 714375"/>
              <a:gd name="connsiteX1" fmla="*/ 1062277 w 5043586"/>
              <a:gd name="connsiteY1" fmla="*/ 575061 h 714375"/>
              <a:gd name="connsiteX2" fmla="*/ 1374711 w 5043586"/>
              <a:gd name="connsiteY2" fmla="*/ 531067 h 714375"/>
              <a:gd name="connsiteX3" fmla="*/ 2169188 w 5043586"/>
              <a:gd name="connsiteY3" fmla="*/ 362424 h 714375"/>
              <a:gd name="connsiteX4" fmla="*/ 2695863 w 5043586"/>
              <a:gd name="connsiteY4" fmla="*/ 267104 h 714375"/>
              <a:gd name="connsiteX5" fmla="*/ 3570680 w 5043586"/>
              <a:gd name="connsiteY5" fmla="*/ 149788 h 714375"/>
              <a:gd name="connsiteX6" fmla="*/ 3811701 w 5043586"/>
              <a:gd name="connsiteY6" fmla="*/ 135123 h 714375"/>
              <a:gd name="connsiteX7" fmla="*/ 4088429 w 5043586"/>
              <a:gd name="connsiteY7" fmla="*/ 98461 h 714375"/>
              <a:gd name="connsiteX8" fmla="*/ 4320523 w 5043586"/>
              <a:gd name="connsiteY8" fmla="*/ 54468 h 714375"/>
              <a:gd name="connsiteX9" fmla="*/ 4534764 w 5043586"/>
              <a:gd name="connsiteY9" fmla="*/ 39803 h 714375"/>
              <a:gd name="connsiteX10" fmla="*/ 4838271 w 5043586"/>
              <a:gd name="connsiteY10" fmla="*/ 25138 h 714375"/>
              <a:gd name="connsiteX11" fmla="*/ 5043586 w 5043586"/>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3586" h="714375" extrusionOk="0">
                <a:moveTo>
                  <a:pt x="0" y="714374"/>
                </a:moveTo>
                <a:cubicBezTo>
                  <a:pt x="629321" y="646131"/>
                  <a:pt x="64245" y="775815"/>
                  <a:pt x="1062277" y="575061"/>
                </a:cubicBezTo>
                <a:cubicBezTo>
                  <a:pt x="1187476" y="561431"/>
                  <a:pt x="1262052" y="548827"/>
                  <a:pt x="1374711" y="531067"/>
                </a:cubicBezTo>
                <a:cubicBezTo>
                  <a:pt x="1669356" y="505061"/>
                  <a:pt x="1826159" y="455035"/>
                  <a:pt x="2169188" y="362424"/>
                </a:cubicBezTo>
                <a:cubicBezTo>
                  <a:pt x="2272898" y="326228"/>
                  <a:pt x="2599040" y="300293"/>
                  <a:pt x="2695863" y="267104"/>
                </a:cubicBezTo>
                <a:cubicBezTo>
                  <a:pt x="2963735" y="235534"/>
                  <a:pt x="3321136" y="117377"/>
                  <a:pt x="3570680" y="149788"/>
                </a:cubicBezTo>
                <a:cubicBezTo>
                  <a:pt x="3649041" y="143054"/>
                  <a:pt x="3718806" y="151830"/>
                  <a:pt x="3811701" y="135123"/>
                </a:cubicBezTo>
                <a:cubicBezTo>
                  <a:pt x="3902933" y="113271"/>
                  <a:pt x="3994720" y="115737"/>
                  <a:pt x="4088429" y="98461"/>
                </a:cubicBezTo>
                <a:cubicBezTo>
                  <a:pt x="4181032" y="94303"/>
                  <a:pt x="4253202" y="67435"/>
                  <a:pt x="4320523" y="54468"/>
                </a:cubicBezTo>
                <a:cubicBezTo>
                  <a:pt x="4387233" y="44514"/>
                  <a:pt x="4469978" y="49768"/>
                  <a:pt x="4534764" y="39803"/>
                </a:cubicBezTo>
                <a:cubicBezTo>
                  <a:pt x="4653644" y="46069"/>
                  <a:pt x="4727315" y="46413"/>
                  <a:pt x="4838271" y="25138"/>
                </a:cubicBezTo>
                <a:cubicBezTo>
                  <a:pt x="4950254" y="-3430"/>
                  <a:pt x="4882507" y="8544"/>
                  <a:pt x="5043586" y="3142"/>
                </a:cubicBezTo>
              </a:path>
            </a:pathLst>
          </a:custGeom>
          <a:noFill/>
          <a:ln w="73025" cap="rnd">
            <a:solidFill>
              <a:schemeClr val="tx1"/>
            </a:solidFill>
            <a:round/>
            <a:headEnd type="none" w="med" len="med"/>
            <a:tailEnd type="arrow" w="med" len="me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Freeform: Shape 4">
            <a:extLst>
              <a:ext uri="{FF2B5EF4-FFF2-40B4-BE49-F238E27FC236}">
                <a16:creationId xmlns:a16="http://schemas.microsoft.com/office/drawing/2014/main" id="{4603D6C6-53C3-4DB2-816E-66B85A3B7AC5}"/>
              </a:ext>
            </a:extLst>
          </p:cNvPr>
          <p:cNvSpPr/>
          <p:nvPr/>
        </p:nvSpPr>
        <p:spPr>
          <a:xfrm rot="433957">
            <a:off x="3055056" y="5532876"/>
            <a:ext cx="6224023" cy="714375"/>
          </a:xfrm>
          <a:custGeom>
            <a:avLst/>
            <a:gdLst>
              <a:gd name="connsiteX0" fmla="*/ 0 w 6224023"/>
              <a:gd name="connsiteY0" fmla="*/ 714374 h 714375"/>
              <a:gd name="connsiteX1" fmla="*/ 1310900 w 6224023"/>
              <a:gd name="connsiteY1" fmla="*/ 575061 h 714375"/>
              <a:gd name="connsiteX2" fmla="*/ 1696459 w 6224023"/>
              <a:gd name="connsiteY2" fmla="*/ 531067 h 714375"/>
              <a:gd name="connsiteX3" fmla="*/ 2676880 w 6224023"/>
              <a:gd name="connsiteY3" fmla="*/ 362424 h 714375"/>
              <a:gd name="connsiteX4" fmla="*/ 3326822 w 6224023"/>
              <a:gd name="connsiteY4" fmla="*/ 267104 h 714375"/>
              <a:gd name="connsiteX5" fmla="*/ 4406387 w 6224023"/>
              <a:gd name="connsiteY5" fmla="*/ 149788 h 714375"/>
              <a:gd name="connsiteX6" fmla="*/ 4703819 w 6224023"/>
              <a:gd name="connsiteY6" fmla="*/ 135123 h 714375"/>
              <a:gd name="connsiteX7" fmla="*/ 5045314 w 6224023"/>
              <a:gd name="connsiteY7" fmla="*/ 98461 h 714375"/>
              <a:gd name="connsiteX8" fmla="*/ 5331729 w 6224023"/>
              <a:gd name="connsiteY8" fmla="*/ 54468 h 714375"/>
              <a:gd name="connsiteX9" fmla="*/ 5596112 w 6224023"/>
              <a:gd name="connsiteY9" fmla="*/ 39803 h 714375"/>
              <a:gd name="connsiteX10" fmla="*/ 5970655 w 6224023"/>
              <a:gd name="connsiteY10" fmla="*/ 25138 h 714375"/>
              <a:gd name="connsiteX11" fmla="*/ 6224023 w 6224023"/>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224023" h="714375" extrusionOk="0">
                <a:moveTo>
                  <a:pt x="0" y="714374"/>
                </a:moveTo>
                <a:cubicBezTo>
                  <a:pt x="785369" y="641289"/>
                  <a:pt x="80877" y="786063"/>
                  <a:pt x="1310900" y="575061"/>
                </a:cubicBezTo>
                <a:cubicBezTo>
                  <a:pt x="1449464" y="559155"/>
                  <a:pt x="1551820" y="549074"/>
                  <a:pt x="1696459" y="531067"/>
                </a:cubicBezTo>
                <a:cubicBezTo>
                  <a:pt x="2089600" y="482931"/>
                  <a:pt x="2251876" y="469141"/>
                  <a:pt x="2676880" y="362424"/>
                </a:cubicBezTo>
                <a:cubicBezTo>
                  <a:pt x="2813655" y="328661"/>
                  <a:pt x="3189973" y="295287"/>
                  <a:pt x="3326822" y="267104"/>
                </a:cubicBezTo>
                <a:cubicBezTo>
                  <a:pt x="3643293" y="234789"/>
                  <a:pt x="4110109" y="80571"/>
                  <a:pt x="4406387" y="149788"/>
                </a:cubicBezTo>
                <a:cubicBezTo>
                  <a:pt x="4491464" y="141209"/>
                  <a:pt x="4588553" y="155190"/>
                  <a:pt x="4703819" y="135123"/>
                </a:cubicBezTo>
                <a:cubicBezTo>
                  <a:pt x="4815719" y="104486"/>
                  <a:pt x="4918933" y="131301"/>
                  <a:pt x="5045314" y="98461"/>
                </a:cubicBezTo>
                <a:cubicBezTo>
                  <a:pt x="5145515" y="88341"/>
                  <a:pt x="5261186" y="71072"/>
                  <a:pt x="5331729" y="54468"/>
                </a:cubicBezTo>
                <a:cubicBezTo>
                  <a:pt x="5405818" y="43029"/>
                  <a:pt x="5509408" y="45519"/>
                  <a:pt x="5596112" y="39803"/>
                </a:cubicBezTo>
                <a:cubicBezTo>
                  <a:pt x="5747040" y="55450"/>
                  <a:pt x="5833878" y="51787"/>
                  <a:pt x="5970655" y="25138"/>
                </a:cubicBezTo>
                <a:cubicBezTo>
                  <a:pt x="6105265" y="-6878"/>
                  <a:pt x="6029863" y="15466"/>
                  <a:pt x="6224023" y="3142"/>
                </a:cubicBezTo>
              </a:path>
            </a:pathLst>
          </a:custGeom>
          <a:noFill/>
          <a:ln w="73025" cap="rnd">
            <a:solidFill>
              <a:schemeClr val="tx1"/>
            </a:solidFill>
            <a:round/>
            <a:headEnd type="none" w="med" len="med"/>
            <a:tailEnd type="arrow" w="med" len="me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Freeform: Shape 5">
            <a:extLst>
              <a:ext uri="{FF2B5EF4-FFF2-40B4-BE49-F238E27FC236}">
                <a16:creationId xmlns:a16="http://schemas.microsoft.com/office/drawing/2014/main" id="{27400741-93F5-4D5F-8B67-75EB8A14DABC}"/>
              </a:ext>
            </a:extLst>
          </p:cNvPr>
          <p:cNvSpPr/>
          <p:nvPr/>
        </p:nvSpPr>
        <p:spPr>
          <a:xfrm rot="19476851">
            <a:off x="2341604" y="2616348"/>
            <a:ext cx="8073097" cy="714375"/>
          </a:xfrm>
          <a:custGeom>
            <a:avLst/>
            <a:gdLst>
              <a:gd name="connsiteX0" fmla="*/ 0 w 8073097"/>
              <a:gd name="connsiteY0" fmla="*/ 714374 h 714375"/>
              <a:gd name="connsiteX1" fmla="*/ 1700351 w 8073097"/>
              <a:gd name="connsiteY1" fmla="*/ 575061 h 714375"/>
              <a:gd name="connsiteX2" fmla="*/ 2200454 w 8073097"/>
              <a:gd name="connsiteY2" fmla="*/ 531067 h 714375"/>
              <a:gd name="connsiteX3" fmla="*/ 3472146 w 8073097"/>
              <a:gd name="connsiteY3" fmla="*/ 362424 h 714375"/>
              <a:gd name="connsiteX4" fmla="*/ 4315177 w 8073097"/>
              <a:gd name="connsiteY4" fmla="*/ 267104 h 714375"/>
              <a:gd name="connsiteX5" fmla="*/ 5715466 w 8073097"/>
              <a:gd name="connsiteY5" fmla="*/ 149788 h 714375"/>
              <a:gd name="connsiteX6" fmla="*/ 6101260 w 8073097"/>
              <a:gd name="connsiteY6" fmla="*/ 135123 h 714375"/>
              <a:gd name="connsiteX7" fmla="*/ 6544209 w 8073097"/>
              <a:gd name="connsiteY7" fmla="*/ 98461 h 714375"/>
              <a:gd name="connsiteX8" fmla="*/ 6915714 w 8073097"/>
              <a:gd name="connsiteY8" fmla="*/ 54468 h 714375"/>
              <a:gd name="connsiteX9" fmla="*/ 7258642 w 8073097"/>
              <a:gd name="connsiteY9" fmla="*/ 39803 h 714375"/>
              <a:gd name="connsiteX10" fmla="*/ 7744457 w 8073097"/>
              <a:gd name="connsiteY10" fmla="*/ 25138 h 714375"/>
              <a:gd name="connsiteX11" fmla="*/ 8073097 w 8073097"/>
              <a:gd name="connsiteY11" fmla="*/ 3142 h 714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8073097" h="714375" extrusionOk="0">
                <a:moveTo>
                  <a:pt x="0" y="714374"/>
                </a:moveTo>
                <a:cubicBezTo>
                  <a:pt x="997601" y="613839"/>
                  <a:pt x="158581" y="782730"/>
                  <a:pt x="1700351" y="575061"/>
                </a:cubicBezTo>
                <a:cubicBezTo>
                  <a:pt x="1894561" y="562896"/>
                  <a:pt x="2017132" y="549097"/>
                  <a:pt x="2200454" y="531067"/>
                </a:cubicBezTo>
                <a:cubicBezTo>
                  <a:pt x="2700093" y="494936"/>
                  <a:pt x="2927972" y="440170"/>
                  <a:pt x="3472146" y="362424"/>
                </a:cubicBezTo>
                <a:cubicBezTo>
                  <a:pt x="3641232" y="321812"/>
                  <a:pt x="4130288" y="294449"/>
                  <a:pt x="4315177" y="267104"/>
                </a:cubicBezTo>
                <a:cubicBezTo>
                  <a:pt x="4729631" y="236214"/>
                  <a:pt x="5295785" y="126220"/>
                  <a:pt x="5715466" y="149788"/>
                </a:cubicBezTo>
                <a:cubicBezTo>
                  <a:pt x="5829364" y="141121"/>
                  <a:pt x="5965284" y="146957"/>
                  <a:pt x="6101260" y="135123"/>
                </a:cubicBezTo>
                <a:cubicBezTo>
                  <a:pt x="6248135" y="115510"/>
                  <a:pt x="6390114" y="123074"/>
                  <a:pt x="6544209" y="98461"/>
                </a:cubicBezTo>
                <a:cubicBezTo>
                  <a:pt x="6683565" y="94260"/>
                  <a:pt x="6802073" y="67620"/>
                  <a:pt x="6915714" y="54468"/>
                </a:cubicBezTo>
                <a:cubicBezTo>
                  <a:pt x="7021878" y="44020"/>
                  <a:pt x="7159565" y="56822"/>
                  <a:pt x="7258642" y="39803"/>
                </a:cubicBezTo>
                <a:cubicBezTo>
                  <a:pt x="7442570" y="44540"/>
                  <a:pt x="7564861" y="35639"/>
                  <a:pt x="7744457" y="25138"/>
                </a:cubicBezTo>
                <a:cubicBezTo>
                  <a:pt x="7924698" y="3409"/>
                  <a:pt x="7812673" y="8616"/>
                  <a:pt x="8073097" y="3142"/>
                </a:cubicBezTo>
              </a:path>
            </a:pathLst>
          </a:custGeom>
          <a:noFill/>
          <a:ln w="31750" cap="rnd">
            <a:solidFill>
              <a:schemeClr val="accent5">
                <a:lumMod val="60000"/>
                <a:lumOff val="40000"/>
              </a:schemeClr>
            </a:solidFill>
            <a:prstDash val="dash"/>
            <a:round/>
            <a:extLst>
              <a:ext uri="{C807C97D-BFC1-408E-A445-0C87EB9F89A2}">
                <ask:lineSketchStyleProps xmlns:ask="http://schemas.microsoft.com/office/drawing/2018/sketchyshapes" sd="1219033472">
                  <a:custGeom>
                    <a:avLst/>
                    <a:gdLst>
                      <a:gd name="connsiteX0" fmla="*/ 0 w 3228975"/>
                      <a:gd name="connsiteY0" fmla="*/ 556804 h 556804"/>
                      <a:gd name="connsiteX1" fmla="*/ 680085 w 3228975"/>
                      <a:gd name="connsiteY1" fmla="*/ 448219 h 556804"/>
                      <a:gd name="connsiteX2" fmla="*/ 880110 w 3228975"/>
                      <a:gd name="connsiteY2" fmla="*/ 413929 h 556804"/>
                      <a:gd name="connsiteX3" fmla="*/ 1388745 w 3228975"/>
                      <a:gd name="connsiteY3" fmla="*/ 282484 h 556804"/>
                      <a:gd name="connsiteX4" fmla="*/ 1725930 w 3228975"/>
                      <a:gd name="connsiteY4" fmla="*/ 208189 h 556804"/>
                      <a:gd name="connsiteX5" fmla="*/ 2286000 w 3228975"/>
                      <a:gd name="connsiteY5" fmla="*/ 116749 h 556804"/>
                      <a:gd name="connsiteX6" fmla="*/ 2440305 w 3228975"/>
                      <a:gd name="connsiteY6" fmla="*/ 105319 h 556804"/>
                      <a:gd name="connsiteX7" fmla="*/ 2617470 w 3228975"/>
                      <a:gd name="connsiteY7" fmla="*/ 76744 h 556804"/>
                      <a:gd name="connsiteX8" fmla="*/ 2766060 w 3228975"/>
                      <a:gd name="connsiteY8" fmla="*/ 42454 h 556804"/>
                      <a:gd name="connsiteX9" fmla="*/ 2903220 w 3228975"/>
                      <a:gd name="connsiteY9" fmla="*/ 31024 h 556804"/>
                      <a:gd name="connsiteX10" fmla="*/ 3097530 w 3228975"/>
                      <a:gd name="connsiteY10" fmla="*/ 19594 h 556804"/>
                      <a:gd name="connsiteX11" fmla="*/ 3228975 w 3228975"/>
                      <a:gd name="connsiteY11" fmla="*/ 2449 h 5568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228975" h="556804">
                        <a:moveTo>
                          <a:pt x="0" y="556804"/>
                        </a:moveTo>
                        <a:cubicBezTo>
                          <a:pt x="448327" y="537726"/>
                          <a:pt x="120184" y="568571"/>
                          <a:pt x="680085" y="448219"/>
                        </a:cubicBezTo>
                        <a:cubicBezTo>
                          <a:pt x="746222" y="434003"/>
                          <a:pt x="813847" y="427545"/>
                          <a:pt x="880110" y="413929"/>
                        </a:cubicBezTo>
                        <a:cubicBezTo>
                          <a:pt x="1087549" y="371304"/>
                          <a:pt x="1171490" y="338809"/>
                          <a:pt x="1388745" y="282484"/>
                        </a:cubicBezTo>
                        <a:cubicBezTo>
                          <a:pt x="1467028" y="262189"/>
                          <a:pt x="1645104" y="223099"/>
                          <a:pt x="1725930" y="208189"/>
                        </a:cubicBezTo>
                        <a:cubicBezTo>
                          <a:pt x="1876054" y="180496"/>
                          <a:pt x="2109240" y="134078"/>
                          <a:pt x="2286000" y="116749"/>
                        </a:cubicBezTo>
                        <a:cubicBezTo>
                          <a:pt x="2337330" y="111717"/>
                          <a:pt x="2388870" y="109129"/>
                          <a:pt x="2440305" y="105319"/>
                        </a:cubicBezTo>
                        <a:cubicBezTo>
                          <a:pt x="2499360" y="95794"/>
                          <a:pt x="2558735" y="88079"/>
                          <a:pt x="2617470" y="76744"/>
                        </a:cubicBezTo>
                        <a:cubicBezTo>
                          <a:pt x="2667381" y="67112"/>
                          <a:pt x="2715867" y="50485"/>
                          <a:pt x="2766060" y="42454"/>
                        </a:cubicBezTo>
                        <a:cubicBezTo>
                          <a:pt x="2811362" y="35206"/>
                          <a:pt x="2857477" y="34543"/>
                          <a:pt x="2903220" y="31024"/>
                        </a:cubicBezTo>
                        <a:cubicBezTo>
                          <a:pt x="2973645" y="25607"/>
                          <a:pt x="3025480" y="23386"/>
                          <a:pt x="3097530" y="19594"/>
                        </a:cubicBezTo>
                        <a:cubicBezTo>
                          <a:pt x="3165551" y="-9558"/>
                          <a:pt x="3123027" y="2449"/>
                          <a:pt x="3228975" y="2449"/>
                        </a:cubicBezTo>
                      </a:path>
                    </a:pathLst>
                  </a:custGeom>
                  <ask:type>
                    <ask:lineSketchCurve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Oval 6">
            <a:extLst>
              <a:ext uri="{FF2B5EF4-FFF2-40B4-BE49-F238E27FC236}">
                <a16:creationId xmlns:a16="http://schemas.microsoft.com/office/drawing/2014/main" id="{E256FCCE-10C6-4FA7-B528-E463452D73C2}"/>
              </a:ext>
            </a:extLst>
          </p:cNvPr>
          <p:cNvSpPr/>
          <p:nvPr/>
        </p:nvSpPr>
        <p:spPr>
          <a:xfrm>
            <a:off x="7571190" y="229475"/>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Oval 7">
            <a:extLst>
              <a:ext uri="{FF2B5EF4-FFF2-40B4-BE49-F238E27FC236}">
                <a16:creationId xmlns:a16="http://schemas.microsoft.com/office/drawing/2014/main" id="{E4578A9B-4536-478A-93C1-91354FB425E2}"/>
              </a:ext>
            </a:extLst>
          </p:cNvPr>
          <p:cNvSpPr/>
          <p:nvPr/>
        </p:nvSpPr>
        <p:spPr>
          <a:xfrm>
            <a:off x="4246967" y="4928450"/>
            <a:ext cx="131445" cy="1314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9" name="Oval 8">
            <a:extLst>
              <a:ext uri="{FF2B5EF4-FFF2-40B4-BE49-F238E27FC236}">
                <a16:creationId xmlns:a16="http://schemas.microsoft.com/office/drawing/2014/main" id="{40E571A2-EDBE-44B9-808E-2D2348718777}"/>
              </a:ext>
            </a:extLst>
          </p:cNvPr>
          <p:cNvSpPr/>
          <p:nvPr/>
        </p:nvSpPr>
        <p:spPr>
          <a:xfrm>
            <a:off x="4230167" y="4458421"/>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Oval 9">
            <a:extLst>
              <a:ext uri="{FF2B5EF4-FFF2-40B4-BE49-F238E27FC236}">
                <a16:creationId xmlns:a16="http://schemas.microsoft.com/office/drawing/2014/main" id="{48A82FF9-AFD3-4656-98A3-98D1CA6F34EE}"/>
              </a:ext>
            </a:extLst>
          </p:cNvPr>
          <p:cNvSpPr/>
          <p:nvPr/>
        </p:nvSpPr>
        <p:spPr>
          <a:xfrm>
            <a:off x="3992862" y="5059895"/>
            <a:ext cx="131445" cy="1314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1" name="Oval 10">
            <a:extLst>
              <a:ext uri="{FF2B5EF4-FFF2-40B4-BE49-F238E27FC236}">
                <a16:creationId xmlns:a16="http://schemas.microsoft.com/office/drawing/2014/main" id="{42AD7CAA-E241-48C6-9EAC-93579D4110AD}"/>
              </a:ext>
            </a:extLst>
          </p:cNvPr>
          <p:cNvSpPr/>
          <p:nvPr/>
        </p:nvSpPr>
        <p:spPr>
          <a:xfrm>
            <a:off x="3580175" y="5209668"/>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583CAEDB-D709-4E1F-8484-05407CA9FCB3}"/>
              </a:ext>
            </a:extLst>
          </p:cNvPr>
          <p:cNvSpPr/>
          <p:nvPr/>
        </p:nvSpPr>
        <p:spPr>
          <a:xfrm>
            <a:off x="3514453" y="5482375"/>
            <a:ext cx="131445" cy="1314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DB01003B-10BF-47D8-8BF1-86D89C78EBB5}"/>
              </a:ext>
            </a:extLst>
          </p:cNvPr>
          <p:cNvSpPr/>
          <p:nvPr/>
        </p:nvSpPr>
        <p:spPr>
          <a:xfrm>
            <a:off x="4849942" y="4033906"/>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Oval 13">
            <a:extLst>
              <a:ext uri="{FF2B5EF4-FFF2-40B4-BE49-F238E27FC236}">
                <a16:creationId xmlns:a16="http://schemas.microsoft.com/office/drawing/2014/main" id="{3BB21123-A9A5-470A-9E16-E746B0948EE7}"/>
              </a:ext>
            </a:extLst>
          </p:cNvPr>
          <p:cNvSpPr/>
          <p:nvPr/>
        </p:nvSpPr>
        <p:spPr>
          <a:xfrm>
            <a:off x="8350841" y="502561"/>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Oval 14">
            <a:extLst>
              <a:ext uri="{FF2B5EF4-FFF2-40B4-BE49-F238E27FC236}">
                <a16:creationId xmlns:a16="http://schemas.microsoft.com/office/drawing/2014/main" id="{688D0CA8-22F2-4076-A601-3BA33F3CCA0F}"/>
              </a:ext>
            </a:extLst>
          </p:cNvPr>
          <p:cNvSpPr/>
          <p:nvPr/>
        </p:nvSpPr>
        <p:spPr>
          <a:xfrm>
            <a:off x="6975429" y="3012286"/>
            <a:ext cx="131445" cy="1314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6" name="Oval 15">
            <a:extLst>
              <a:ext uri="{FF2B5EF4-FFF2-40B4-BE49-F238E27FC236}">
                <a16:creationId xmlns:a16="http://schemas.microsoft.com/office/drawing/2014/main" id="{487276CD-C9AD-4634-92D3-1A0E7F94263E}"/>
              </a:ext>
            </a:extLst>
          </p:cNvPr>
          <p:cNvSpPr/>
          <p:nvPr/>
        </p:nvSpPr>
        <p:spPr>
          <a:xfrm>
            <a:off x="4622635" y="3154870"/>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7" name="Oval 16">
            <a:extLst>
              <a:ext uri="{FF2B5EF4-FFF2-40B4-BE49-F238E27FC236}">
                <a16:creationId xmlns:a16="http://schemas.microsoft.com/office/drawing/2014/main" id="{682D5129-00EE-45C4-85D0-836B9331802E}"/>
              </a:ext>
            </a:extLst>
          </p:cNvPr>
          <p:cNvSpPr/>
          <p:nvPr/>
        </p:nvSpPr>
        <p:spPr>
          <a:xfrm>
            <a:off x="5113372" y="2471263"/>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8" name="Oval 17">
            <a:extLst>
              <a:ext uri="{FF2B5EF4-FFF2-40B4-BE49-F238E27FC236}">
                <a16:creationId xmlns:a16="http://schemas.microsoft.com/office/drawing/2014/main" id="{63148761-4EC0-4F5C-A585-1E11DB94280F}"/>
              </a:ext>
            </a:extLst>
          </p:cNvPr>
          <p:cNvSpPr/>
          <p:nvPr/>
        </p:nvSpPr>
        <p:spPr>
          <a:xfrm>
            <a:off x="5286677" y="2865565"/>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9" name="Oval 18">
            <a:extLst>
              <a:ext uri="{FF2B5EF4-FFF2-40B4-BE49-F238E27FC236}">
                <a16:creationId xmlns:a16="http://schemas.microsoft.com/office/drawing/2014/main" id="{3699CB48-49FA-429B-8713-B94EEFE8C1F2}"/>
              </a:ext>
            </a:extLst>
          </p:cNvPr>
          <p:cNvSpPr/>
          <p:nvPr/>
        </p:nvSpPr>
        <p:spPr>
          <a:xfrm>
            <a:off x="5833111" y="799839"/>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0" name="Oval 19">
            <a:extLst>
              <a:ext uri="{FF2B5EF4-FFF2-40B4-BE49-F238E27FC236}">
                <a16:creationId xmlns:a16="http://schemas.microsoft.com/office/drawing/2014/main" id="{97C0FE8B-20AD-4CDD-9F4D-98BDB47AEA63}"/>
              </a:ext>
            </a:extLst>
          </p:cNvPr>
          <p:cNvSpPr/>
          <p:nvPr/>
        </p:nvSpPr>
        <p:spPr>
          <a:xfrm>
            <a:off x="5386214" y="1801334"/>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1" name="Oval 20">
            <a:extLst>
              <a:ext uri="{FF2B5EF4-FFF2-40B4-BE49-F238E27FC236}">
                <a16:creationId xmlns:a16="http://schemas.microsoft.com/office/drawing/2014/main" id="{FB07E75B-B4A7-459A-B584-D0079F6CBAD1}"/>
              </a:ext>
            </a:extLst>
          </p:cNvPr>
          <p:cNvSpPr/>
          <p:nvPr/>
        </p:nvSpPr>
        <p:spPr>
          <a:xfrm>
            <a:off x="7901804" y="2611912"/>
            <a:ext cx="131445" cy="1314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2" name="Oval 21">
            <a:extLst>
              <a:ext uri="{FF2B5EF4-FFF2-40B4-BE49-F238E27FC236}">
                <a16:creationId xmlns:a16="http://schemas.microsoft.com/office/drawing/2014/main" id="{51069E5C-0724-405A-BCAB-06566B734674}"/>
              </a:ext>
            </a:extLst>
          </p:cNvPr>
          <p:cNvSpPr/>
          <p:nvPr/>
        </p:nvSpPr>
        <p:spPr>
          <a:xfrm>
            <a:off x="6930171" y="971695"/>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3" name="Oval 22">
            <a:extLst>
              <a:ext uri="{FF2B5EF4-FFF2-40B4-BE49-F238E27FC236}">
                <a16:creationId xmlns:a16="http://schemas.microsoft.com/office/drawing/2014/main" id="{127FB5BE-7CD9-495C-BADF-EF7E93C16D36}"/>
              </a:ext>
            </a:extLst>
          </p:cNvPr>
          <p:cNvSpPr/>
          <p:nvPr/>
        </p:nvSpPr>
        <p:spPr>
          <a:xfrm>
            <a:off x="7245764" y="1493232"/>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4" name="Oval 23">
            <a:extLst>
              <a:ext uri="{FF2B5EF4-FFF2-40B4-BE49-F238E27FC236}">
                <a16:creationId xmlns:a16="http://schemas.microsoft.com/office/drawing/2014/main" id="{640C8D77-7E05-44F8-8B5D-A2B504B28EB2}"/>
              </a:ext>
            </a:extLst>
          </p:cNvPr>
          <p:cNvSpPr/>
          <p:nvPr/>
        </p:nvSpPr>
        <p:spPr>
          <a:xfrm>
            <a:off x="6611403" y="2177256"/>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5" name="Oval 24">
            <a:extLst>
              <a:ext uri="{FF2B5EF4-FFF2-40B4-BE49-F238E27FC236}">
                <a16:creationId xmlns:a16="http://schemas.microsoft.com/office/drawing/2014/main" id="{C55FD1E2-8CE3-41B4-A883-62BD0E65C19A}"/>
              </a:ext>
            </a:extLst>
          </p:cNvPr>
          <p:cNvSpPr/>
          <p:nvPr/>
        </p:nvSpPr>
        <p:spPr>
          <a:xfrm>
            <a:off x="6232789" y="1756034"/>
            <a:ext cx="131445" cy="131445"/>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6" name="Oval 25">
            <a:extLst>
              <a:ext uri="{FF2B5EF4-FFF2-40B4-BE49-F238E27FC236}">
                <a16:creationId xmlns:a16="http://schemas.microsoft.com/office/drawing/2014/main" id="{6CF496F5-7260-4F1F-B053-D85DD4874A2C}"/>
              </a:ext>
            </a:extLst>
          </p:cNvPr>
          <p:cNvSpPr/>
          <p:nvPr/>
        </p:nvSpPr>
        <p:spPr>
          <a:xfrm>
            <a:off x="8285119" y="1680158"/>
            <a:ext cx="131445" cy="1314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8" name="TextBox 27">
            <a:extLst>
              <a:ext uri="{FF2B5EF4-FFF2-40B4-BE49-F238E27FC236}">
                <a16:creationId xmlns:a16="http://schemas.microsoft.com/office/drawing/2014/main" id="{0F2D43EA-FCA7-47A6-8767-6685593C5C1B}"/>
              </a:ext>
            </a:extLst>
          </p:cNvPr>
          <p:cNvSpPr txBox="1"/>
          <p:nvPr/>
        </p:nvSpPr>
        <p:spPr>
          <a:xfrm>
            <a:off x="1170660" y="229475"/>
            <a:ext cx="1685925" cy="830997"/>
          </a:xfrm>
          <a:prstGeom prst="rect">
            <a:avLst/>
          </a:prstGeom>
          <a:noFill/>
        </p:spPr>
        <p:txBody>
          <a:bodyPr wrap="square" rtlCol="0">
            <a:spAutoFit/>
          </a:bodyPr>
          <a:lstStyle/>
          <a:p>
            <a:r>
              <a:rPr lang="en-CA" sz="2400" b="1" dirty="0">
                <a:latin typeface="Cavolini" panose="020B0502040204020203" pitchFamily="66" charset="0"/>
                <a:cs typeface="Cavolini" panose="020B0502040204020203" pitchFamily="66" charset="0"/>
              </a:rPr>
              <a:t>physical protests</a:t>
            </a:r>
            <a:endParaRPr lang="en-CA" b="1" dirty="0">
              <a:latin typeface="Cavolini" panose="020B0502040204020203" pitchFamily="66" charset="0"/>
              <a:cs typeface="Cavolini" panose="020B0502040204020203" pitchFamily="66" charset="0"/>
            </a:endParaRPr>
          </a:p>
        </p:txBody>
      </p:sp>
      <p:sp>
        <p:nvSpPr>
          <p:cNvPr id="32" name="TextBox 31">
            <a:extLst>
              <a:ext uri="{FF2B5EF4-FFF2-40B4-BE49-F238E27FC236}">
                <a16:creationId xmlns:a16="http://schemas.microsoft.com/office/drawing/2014/main" id="{ADB1C102-DBA8-4C35-937C-E7B6529F5F12}"/>
              </a:ext>
            </a:extLst>
          </p:cNvPr>
          <p:cNvSpPr txBox="1"/>
          <p:nvPr/>
        </p:nvSpPr>
        <p:spPr>
          <a:xfrm>
            <a:off x="6782850" y="4383575"/>
            <a:ext cx="1360329" cy="646331"/>
          </a:xfrm>
          <a:prstGeom prst="rect">
            <a:avLst/>
          </a:prstGeom>
          <a:noFill/>
        </p:spPr>
        <p:txBody>
          <a:bodyPr wrap="square" rtlCol="0">
            <a:spAutoFit/>
          </a:bodyPr>
          <a:lstStyle/>
          <a:p>
            <a:r>
              <a:rPr lang="en-CA" b="1" dirty="0">
                <a:solidFill>
                  <a:schemeClr val="accent5">
                    <a:lumMod val="75000"/>
                  </a:schemeClr>
                </a:solidFill>
                <a:latin typeface="Cavolini" panose="020B0502040204020203" pitchFamily="66" charset="0"/>
                <a:cs typeface="Cavolini" panose="020B0502040204020203" pitchFamily="66" charset="0"/>
              </a:rPr>
              <a:t>physical protests</a:t>
            </a:r>
            <a:endParaRPr lang="en-CA" sz="1400" b="1" dirty="0">
              <a:solidFill>
                <a:schemeClr val="accent5">
                  <a:lumMod val="75000"/>
                </a:schemeClr>
              </a:solidFill>
              <a:latin typeface="Cavolini" panose="020B0502040204020203" pitchFamily="66" charset="0"/>
              <a:cs typeface="Cavolini" panose="020B0502040204020203" pitchFamily="66" charset="0"/>
            </a:endParaRPr>
          </a:p>
        </p:txBody>
      </p:sp>
      <p:sp>
        <p:nvSpPr>
          <p:cNvPr id="33" name="TextBox 32">
            <a:extLst>
              <a:ext uri="{FF2B5EF4-FFF2-40B4-BE49-F238E27FC236}">
                <a16:creationId xmlns:a16="http://schemas.microsoft.com/office/drawing/2014/main" id="{6675AC42-A232-4BBD-80ED-7D9F2BE10D4F}"/>
              </a:ext>
            </a:extLst>
          </p:cNvPr>
          <p:cNvSpPr txBox="1"/>
          <p:nvPr/>
        </p:nvSpPr>
        <p:spPr>
          <a:xfrm>
            <a:off x="8266947" y="4352797"/>
            <a:ext cx="304769" cy="707886"/>
          </a:xfrm>
          <a:prstGeom prst="rect">
            <a:avLst/>
          </a:prstGeom>
          <a:noFill/>
        </p:spPr>
        <p:txBody>
          <a:bodyPr wrap="square" rtlCol="0">
            <a:spAutoFit/>
          </a:bodyPr>
          <a:lstStyle/>
          <a:p>
            <a:r>
              <a:rPr lang="en-CA" sz="4000" b="1" dirty="0">
                <a:solidFill>
                  <a:schemeClr val="accent5">
                    <a:lumMod val="75000"/>
                  </a:schemeClr>
                </a:solidFill>
                <a:latin typeface="Cavolini" panose="020B0502040204020203" pitchFamily="66" charset="0"/>
                <a:cs typeface="Cavolini" panose="020B0502040204020203" pitchFamily="66" charset="0"/>
              </a:rPr>
              <a:t>&gt;</a:t>
            </a:r>
            <a:endParaRPr lang="en-CA" sz="3200" b="1" dirty="0">
              <a:solidFill>
                <a:schemeClr val="accent5">
                  <a:lumMod val="75000"/>
                </a:schemeClr>
              </a:solidFill>
              <a:latin typeface="Cavolini" panose="020B0502040204020203" pitchFamily="66" charset="0"/>
              <a:cs typeface="Cavolini" panose="020B0502040204020203" pitchFamily="66" charset="0"/>
            </a:endParaRPr>
          </a:p>
        </p:txBody>
      </p:sp>
      <p:sp>
        <p:nvSpPr>
          <p:cNvPr id="35" name="TextBox 34">
            <a:extLst>
              <a:ext uri="{FF2B5EF4-FFF2-40B4-BE49-F238E27FC236}">
                <a16:creationId xmlns:a16="http://schemas.microsoft.com/office/drawing/2014/main" id="{90094560-2B95-46E8-B682-83DE88A50AF8}"/>
              </a:ext>
            </a:extLst>
          </p:cNvPr>
          <p:cNvSpPr txBox="1"/>
          <p:nvPr/>
        </p:nvSpPr>
        <p:spPr>
          <a:xfrm>
            <a:off x="8916499" y="4383575"/>
            <a:ext cx="1318570" cy="646331"/>
          </a:xfrm>
          <a:prstGeom prst="rect">
            <a:avLst/>
          </a:prstGeom>
          <a:noFill/>
        </p:spPr>
        <p:txBody>
          <a:bodyPr wrap="square" rtlCol="0">
            <a:spAutoFit/>
          </a:bodyPr>
          <a:lstStyle/>
          <a:p>
            <a:r>
              <a:rPr lang="en-CA" b="1" dirty="0">
                <a:solidFill>
                  <a:schemeClr val="accent5">
                    <a:lumMod val="75000"/>
                  </a:schemeClr>
                </a:solidFill>
                <a:latin typeface="Cavolini" panose="020B0502040204020203" pitchFamily="66" charset="0"/>
                <a:cs typeface="Cavolini" panose="020B0502040204020203" pitchFamily="66" charset="0"/>
              </a:rPr>
              <a:t>digital protests</a:t>
            </a:r>
            <a:endParaRPr lang="en-CA" sz="1400" b="1" dirty="0">
              <a:solidFill>
                <a:schemeClr val="accent5">
                  <a:lumMod val="75000"/>
                </a:schemeClr>
              </a:solidFill>
              <a:latin typeface="Cavolini" panose="020B0502040204020203" pitchFamily="66" charset="0"/>
              <a:cs typeface="Cavolini" panose="020B0502040204020203" pitchFamily="66" charset="0"/>
            </a:endParaRPr>
          </a:p>
        </p:txBody>
      </p:sp>
      <p:sp>
        <p:nvSpPr>
          <p:cNvPr id="30" name="TextBox 29">
            <a:extLst>
              <a:ext uri="{FF2B5EF4-FFF2-40B4-BE49-F238E27FC236}">
                <a16:creationId xmlns:a16="http://schemas.microsoft.com/office/drawing/2014/main" id="{8D2696F8-BC05-4020-B797-C8D641F7CEFD}"/>
              </a:ext>
            </a:extLst>
          </p:cNvPr>
          <p:cNvSpPr txBox="1"/>
          <p:nvPr/>
        </p:nvSpPr>
        <p:spPr>
          <a:xfrm>
            <a:off x="9299257" y="5965292"/>
            <a:ext cx="1685925" cy="830997"/>
          </a:xfrm>
          <a:prstGeom prst="rect">
            <a:avLst/>
          </a:prstGeom>
          <a:noFill/>
        </p:spPr>
        <p:txBody>
          <a:bodyPr wrap="square" rtlCol="0">
            <a:spAutoFit/>
          </a:bodyPr>
          <a:lstStyle/>
          <a:p>
            <a:r>
              <a:rPr lang="en-CA" sz="2400" b="1" dirty="0">
                <a:latin typeface="Cavolini" panose="020B0502040204020203" pitchFamily="66" charset="0"/>
                <a:cs typeface="Cavolini" panose="020B0502040204020203" pitchFamily="66" charset="0"/>
              </a:rPr>
              <a:t>digital protests</a:t>
            </a:r>
            <a:endParaRPr lang="en-CA" b="1" dirty="0">
              <a:latin typeface="Cavolini" panose="020B0502040204020203" pitchFamily="66" charset="0"/>
              <a:cs typeface="Cavolini" panose="020B0502040204020203" pitchFamily="66" charset="0"/>
            </a:endParaRPr>
          </a:p>
        </p:txBody>
      </p:sp>
      <p:sp>
        <p:nvSpPr>
          <p:cNvPr id="3" name="PB">
            <a:extLst>
              <a:ext uri="{FF2B5EF4-FFF2-40B4-BE49-F238E27FC236}">
                <a16:creationId xmlns:a16="http://schemas.microsoft.com/office/drawing/2014/main" id="{123CB05A-0DE5-4CC6-841D-EF4A9854F7AE}"/>
              </a:ext>
            </a:extLst>
          </p:cNvPr>
          <p:cNvSpPr/>
          <p:nvPr/>
        </p:nvSpPr>
        <p:spPr>
          <a:xfrm>
            <a:off x="0" y="6705600"/>
            <a:ext cx="7837715"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42261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547295" y="2892764"/>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But… what happens first?</a:t>
            </a:r>
          </a:p>
        </p:txBody>
      </p:sp>
      <p:sp>
        <p:nvSpPr>
          <p:cNvPr id="3" name="PB">
            <a:extLst>
              <a:ext uri="{FF2B5EF4-FFF2-40B4-BE49-F238E27FC236}">
                <a16:creationId xmlns:a16="http://schemas.microsoft.com/office/drawing/2014/main" id="{51550174-75E1-41EE-8637-0168FBEBF346}"/>
              </a:ext>
            </a:extLst>
          </p:cNvPr>
          <p:cNvSpPr/>
          <p:nvPr/>
        </p:nvSpPr>
        <p:spPr>
          <a:xfrm>
            <a:off x="0" y="6705600"/>
            <a:ext cx="8055428"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8464101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632074" y="1245633"/>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Lagged Regressions</a:t>
            </a:r>
          </a:p>
        </p:txBody>
      </p:sp>
      <p:sp>
        <p:nvSpPr>
          <p:cNvPr id="3" name="Title 1">
            <a:extLst>
              <a:ext uri="{FF2B5EF4-FFF2-40B4-BE49-F238E27FC236}">
                <a16:creationId xmlns:a16="http://schemas.microsoft.com/office/drawing/2014/main" id="{DD459450-D50D-483C-9ED5-295AE579AF1A}"/>
              </a:ext>
            </a:extLst>
          </p:cNvPr>
          <p:cNvSpPr txBox="1">
            <a:spLocks/>
          </p:cNvSpPr>
          <p:nvPr/>
        </p:nvSpPr>
        <p:spPr>
          <a:xfrm>
            <a:off x="938623" y="2565759"/>
            <a:ext cx="10197679" cy="33021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CA" sz="2800" dirty="0">
                <a:latin typeface="Arial" panose="020B0604020202020204" pitchFamily="34" charset="0"/>
                <a:cs typeface="Arial" panose="020B0604020202020204" pitchFamily="34" charset="0"/>
              </a:rPr>
              <a:t>Directionality between </a:t>
            </a:r>
            <a:r>
              <a:rPr lang="en-CA" sz="2800" dirty="0" err="1">
                <a:latin typeface="Arial" panose="020B0604020202020204" pitchFamily="34" charset="0"/>
                <a:cs typeface="Arial" panose="020B0604020202020204" pitchFamily="34" charset="0"/>
              </a:rPr>
              <a:t>xt</a:t>
            </a:r>
            <a:r>
              <a:rPr lang="en-CA" sz="2800" dirty="0">
                <a:latin typeface="Arial" panose="020B0604020202020204" pitchFamily="34" charset="0"/>
                <a:cs typeface="Arial" panose="020B0604020202020204" pitchFamily="34" charset="0"/>
              </a:rPr>
              <a:t> and </a:t>
            </a:r>
            <a:r>
              <a:rPr lang="en-CA" sz="2800" dirty="0" err="1">
                <a:latin typeface="Arial" panose="020B0604020202020204" pitchFamily="34" charset="0"/>
                <a:cs typeface="Arial" panose="020B0604020202020204" pitchFamily="34" charset="0"/>
              </a:rPr>
              <a:t>yt</a:t>
            </a:r>
            <a:endParaRPr lang="en-CA" sz="2800" dirty="0">
              <a:latin typeface="Arial" panose="020B0604020202020204" pitchFamily="34" charset="0"/>
              <a:cs typeface="Arial" panose="020B0604020202020204" pitchFamily="34" charset="0"/>
            </a:endParaRP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In short: fit power regression model </a:t>
            </a:r>
            <a:r>
              <a:rPr lang="en-CA" sz="2800" i="1" dirty="0">
                <a:latin typeface="Arial" panose="020B0604020202020204" pitchFamily="34" charset="0"/>
                <a:cs typeface="Arial" panose="020B0604020202020204" pitchFamily="34" charset="0"/>
              </a:rPr>
              <a:t>n</a:t>
            </a:r>
            <a:r>
              <a:rPr lang="en-CA" sz="2800" dirty="0">
                <a:latin typeface="Arial" panose="020B0604020202020204" pitchFamily="34" charset="0"/>
                <a:cs typeface="Arial" panose="020B0604020202020204" pitchFamily="34" charset="0"/>
              </a:rPr>
              <a:t> times using </a:t>
            </a:r>
            <a:r>
              <a:rPr lang="en-CA" sz="2800" dirty="0" err="1">
                <a:latin typeface="Arial" panose="020B0604020202020204" pitchFamily="34" charset="0"/>
                <a:cs typeface="Arial" panose="020B0604020202020204" pitchFamily="34" charset="0"/>
              </a:rPr>
              <a:t>yt</a:t>
            </a:r>
            <a:r>
              <a:rPr lang="en-CA" sz="2800" dirty="0">
                <a:latin typeface="Arial" panose="020B0604020202020204" pitchFamily="34" charset="0"/>
                <a:cs typeface="Arial" panose="020B0604020202020204" pitchFamily="34" charset="0"/>
              </a:rPr>
              <a:t> data and x(</a:t>
            </a:r>
            <a:r>
              <a:rPr lang="en-CA" sz="2800" i="1" dirty="0">
                <a:latin typeface="Arial" panose="020B0604020202020204" pitchFamily="34" charset="0"/>
                <a:cs typeface="Arial" panose="020B0604020202020204" pitchFamily="34" charset="0"/>
              </a:rPr>
              <a:t>t +- n)</a:t>
            </a:r>
          </a:p>
          <a:p>
            <a:pPr marL="457200" indent="-457200">
              <a:buFontTx/>
              <a:buChar char="-"/>
            </a:pPr>
            <a:endParaRPr lang="en-CA" sz="2800" i="1" dirty="0">
              <a:latin typeface="Arial" panose="020B0604020202020204" pitchFamily="34" charset="0"/>
              <a:cs typeface="Arial" panose="020B0604020202020204" pitchFamily="34" charset="0"/>
            </a:endParaRPr>
          </a:p>
          <a:p>
            <a:pPr marL="457200" indent="-457200">
              <a:buFontTx/>
              <a:buChar char="-"/>
            </a:pPr>
            <a:r>
              <a:rPr lang="en-CA" sz="2800" i="1" dirty="0">
                <a:latin typeface="Arial" panose="020B0604020202020204" pitchFamily="34" charset="0"/>
                <a:cs typeface="Arial" panose="020B0604020202020204" pitchFamily="34" charset="0"/>
              </a:rPr>
              <a:t>t </a:t>
            </a:r>
            <a:r>
              <a:rPr lang="en-CA" sz="2800" dirty="0">
                <a:latin typeface="Arial" panose="020B0604020202020204" pitchFamily="34" charset="0"/>
                <a:cs typeface="Arial" panose="020B0604020202020204" pitchFamily="34" charset="0"/>
              </a:rPr>
              <a:t>= current day</a:t>
            </a: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|n| = maximum number of time lags</a:t>
            </a:r>
          </a:p>
        </p:txBody>
      </p:sp>
      <p:sp>
        <p:nvSpPr>
          <p:cNvPr id="5" name="PB">
            <a:extLst>
              <a:ext uri="{FF2B5EF4-FFF2-40B4-BE49-F238E27FC236}">
                <a16:creationId xmlns:a16="http://schemas.microsoft.com/office/drawing/2014/main" id="{DB3C32EB-672C-434C-8B56-E3FE7CE1750D}"/>
              </a:ext>
            </a:extLst>
          </p:cNvPr>
          <p:cNvSpPr/>
          <p:nvPr/>
        </p:nvSpPr>
        <p:spPr>
          <a:xfrm>
            <a:off x="0" y="6705600"/>
            <a:ext cx="8273143"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7652456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58455-C923-44AA-B49D-3D895E28477F}"/>
              </a:ext>
            </a:extLst>
          </p:cNvPr>
          <p:cNvPicPr>
            <a:picLocks noChangeAspect="1"/>
          </p:cNvPicPr>
          <p:nvPr/>
        </p:nvPicPr>
        <p:blipFill rotWithShape="1">
          <a:blip r:embed="rId3"/>
          <a:srcRect b="61190"/>
          <a:stretch/>
        </p:blipFill>
        <p:spPr>
          <a:xfrm>
            <a:off x="0" y="0"/>
            <a:ext cx="9320368" cy="2661557"/>
          </a:xfrm>
          <a:prstGeom prst="rect">
            <a:avLst/>
          </a:prstGeom>
        </p:spPr>
      </p:pic>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1268927"/>
            <a:ext cx="2779533" cy="2160073"/>
          </a:xfrm>
        </p:spPr>
        <p:txBody>
          <a:bodyPr>
            <a:noAutofit/>
          </a:bodyPr>
          <a:lstStyle/>
          <a:p>
            <a:r>
              <a:rPr lang="en-CA" sz="2800" dirty="0">
                <a:latin typeface="Arial" panose="020B0604020202020204" pitchFamily="34" charset="0"/>
                <a:cs typeface="Arial" panose="020B0604020202020204" pitchFamily="34" charset="0"/>
              </a:rPr>
              <a:t>National Level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 </a:t>
            </a:r>
            <a:r>
              <a:rPr lang="en-CA" sz="2800" b="1" dirty="0">
                <a:latin typeface="Arial" panose="020B0604020202020204" pitchFamily="34" charset="0"/>
                <a:cs typeface="Arial" panose="020B0604020202020204" pitchFamily="34" charset="0"/>
              </a:rPr>
              <a:t>1 day</a:t>
            </a: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Optimal time Lags</a:t>
            </a:r>
          </a:p>
        </p:txBody>
      </p:sp>
      <p:sp>
        <p:nvSpPr>
          <p:cNvPr id="4" name="PB">
            <a:extLst>
              <a:ext uri="{FF2B5EF4-FFF2-40B4-BE49-F238E27FC236}">
                <a16:creationId xmlns:a16="http://schemas.microsoft.com/office/drawing/2014/main" id="{567347F4-AB2E-4F67-AACA-18E1822115D8}"/>
              </a:ext>
            </a:extLst>
          </p:cNvPr>
          <p:cNvSpPr/>
          <p:nvPr/>
        </p:nvSpPr>
        <p:spPr>
          <a:xfrm>
            <a:off x="0" y="6705600"/>
            <a:ext cx="8490857"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6650521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6" name="Oval 5">
            <a:extLst>
              <a:ext uri="{FF2B5EF4-FFF2-40B4-BE49-F238E27FC236}">
                <a16:creationId xmlns:a16="http://schemas.microsoft.com/office/drawing/2014/main" id="{404D1BF4-EF5D-4447-8454-C35A737F76E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BE593BA-B4A6-4E30-BD48-87FCEECC47D6}"/>
              </a:ext>
            </a:extLst>
          </p:cNvPr>
          <p:cNvSpPr/>
          <p:nvPr/>
        </p:nvSpPr>
        <p:spPr>
          <a:xfrm>
            <a:off x="7712031" y="3964428"/>
            <a:ext cx="2291940"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social movements</a:t>
            </a:r>
          </a:p>
        </p:txBody>
      </p:sp>
      <p:cxnSp>
        <p:nvCxnSpPr>
          <p:cNvPr id="8" name="Connector: Curved 7">
            <a:extLst>
              <a:ext uri="{FF2B5EF4-FFF2-40B4-BE49-F238E27FC236}">
                <a16:creationId xmlns:a16="http://schemas.microsoft.com/office/drawing/2014/main" id="{54442E21-F6C0-419E-B416-CA53E4209F03}"/>
              </a:ext>
            </a:extLst>
          </p:cNvPr>
          <p:cNvCxnSpPr>
            <a:cxnSpLocks/>
            <a:stCxn id="6" idx="6"/>
            <a:endCxn id="7" idx="0"/>
          </p:cNvCxnSpPr>
          <p:nvPr/>
        </p:nvCxnSpPr>
        <p:spPr>
          <a:xfrm>
            <a:off x="6868641" y="2448901"/>
            <a:ext cx="1989360" cy="1515527"/>
          </a:xfrm>
          <a:prstGeom prst="curved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ax, vector graphics, tool&#10;&#10;Description automatically generated">
            <a:extLst>
              <a:ext uri="{FF2B5EF4-FFF2-40B4-BE49-F238E27FC236}">
                <a16:creationId xmlns:a16="http://schemas.microsoft.com/office/drawing/2014/main" id="{3FD7FAB2-134C-42D3-93E1-F1C33F31B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sp>
        <p:nvSpPr>
          <p:cNvPr id="10" name="TextBox 9">
            <a:extLst>
              <a:ext uri="{FF2B5EF4-FFF2-40B4-BE49-F238E27FC236}">
                <a16:creationId xmlns:a16="http://schemas.microsoft.com/office/drawing/2014/main" id="{148FE788-64BB-43CB-8879-CF0F9AA99A83}"/>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tx1"/>
                </a:solidFill>
                <a:latin typeface="Arial" panose="020B0604020202020204" pitchFamily="34" charset="0"/>
                <a:cs typeface="Arial" panose="020B0604020202020204" pitchFamily="34" charset="0"/>
              </a:rPr>
              <a:t>Hashtag a</a:t>
            </a:r>
            <a:r>
              <a:rPr lang="en-CA" sz="2000" b="1" dirty="0">
                <a:latin typeface="Arial" panose="020B0604020202020204" pitchFamily="34" charset="0"/>
                <a:cs typeface="Arial" panose="020B0604020202020204" pitchFamily="34" charset="0"/>
              </a:rPr>
              <a:t>ctivism</a:t>
            </a:r>
            <a:endParaRPr lang="en-CA" sz="2000" b="1" dirty="0">
              <a:solidFill>
                <a:schemeClr val="tx1"/>
              </a:solidFill>
              <a:latin typeface="Arial" panose="020B0604020202020204" pitchFamily="34" charset="0"/>
              <a:cs typeface="Arial" panose="020B0604020202020204" pitchFamily="34" charset="0"/>
            </a:endParaRPr>
          </a:p>
        </p:txBody>
      </p:sp>
      <p:sp>
        <p:nvSpPr>
          <p:cNvPr id="4" name="PB">
            <a:extLst>
              <a:ext uri="{FF2B5EF4-FFF2-40B4-BE49-F238E27FC236}">
                <a16:creationId xmlns:a16="http://schemas.microsoft.com/office/drawing/2014/main" id="{7B72C34A-576D-4803-AF7E-6C52F256AF49}"/>
              </a:ext>
            </a:extLst>
          </p:cNvPr>
          <p:cNvSpPr/>
          <p:nvPr/>
        </p:nvSpPr>
        <p:spPr>
          <a:xfrm>
            <a:off x="0" y="6705600"/>
            <a:ext cx="870857"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6633085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58455-C923-44AA-B49D-3D895E28477F}"/>
              </a:ext>
            </a:extLst>
          </p:cNvPr>
          <p:cNvPicPr>
            <a:picLocks noChangeAspect="1"/>
          </p:cNvPicPr>
          <p:nvPr/>
        </p:nvPicPr>
        <p:blipFill rotWithShape="1">
          <a:blip r:embed="rId3"/>
          <a:srcRect b="61190"/>
          <a:stretch/>
        </p:blipFill>
        <p:spPr>
          <a:xfrm>
            <a:off x="0" y="0"/>
            <a:ext cx="9320368" cy="2661557"/>
          </a:xfrm>
          <a:prstGeom prst="rect">
            <a:avLst/>
          </a:prstGeom>
        </p:spPr>
      </p:pic>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1268927"/>
            <a:ext cx="2779533" cy="2160073"/>
          </a:xfrm>
        </p:spPr>
        <p:txBody>
          <a:bodyPr>
            <a:noAutofit/>
          </a:bodyPr>
          <a:lstStyle/>
          <a:p>
            <a:r>
              <a:rPr lang="en-CA" sz="2800" dirty="0">
                <a:latin typeface="Arial" panose="020B0604020202020204" pitchFamily="34" charset="0"/>
                <a:cs typeface="Arial" panose="020B0604020202020204" pitchFamily="34" charset="0"/>
              </a:rPr>
              <a:t>National Level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 </a:t>
            </a:r>
            <a:r>
              <a:rPr lang="en-CA" sz="2800" b="1" dirty="0">
                <a:latin typeface="Arial" panose="020B0604020202020204" pitchFamily="34" charset="0"/>
                <a:cs typeface="Arial" panose="020B0604020202020204" pitchFamily="34" charset="0"/>
              </a:rPr>
              <a:t>1 day</a:t>
            </a: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Optimal time Lags</a:t>
            </a:r>
          </a:p>
        </p:txBody>
      </p:sp>
      <p:pic>
        <p:nvPicPr>
          <p:cNvPr id="5" name="Picture 4" descr="Chart, bar chart&#10;&#10;Description automatically generated">
            <a:extLst>
              <a:ext uri="{FF2B5EF4-FFF2-40B4-BE49-F238E27FC236}">
                <a16:creationId xmlns:a16="http://schemas.microsoft.com/office/drawing/2014/main" id="{21260C57-3769-4489-9F42-7271D2B0E2AE}"/>
              </a:ext>
            </a:extLst>
          </p:cNvPr>
          <p:cNvPicPr>
            <a:picLocks noChangeAspect="1"/>
          </p:cNvPicPr>
          <p:nvPr/>
        </p:nvPicPr>
        <p:blipFill rotWithShape="1">
          <a:blip r:embed="rId4">
            <a:extLst>
              <a:ext uri="{28A0092B-C50C-407E-A947-70E740481C1C}">
                <a14:useLocalDpi xmlns:a14="http://schemas.microsoft.com/office/drawing/2010/main" val="0"/>
              </a:ext>
            </a:extLst>
          </a:blip>
          <a:srcRect l="4334" t="9832" r="7667"/>
          <a:stretch/>
        </p:blipFill>
        <p:spPr>
          <a:xfrm>
            <a:off x="1110342" y="2862586"/>
            <a:ext cx="7088515" cy="3631560"/>
          </a:xfrm>
          <a:prstGeom prst="rect">
            <a:avLst/>
          </a:prstGeom>
        </p:spPr>
      </p:pic>
      <p:sp>
        <p:nvSpPr>
          <p:cNvPr id="7" name="Title 1">
            <a:extLst>
              <a:ext uri="{FF2B5EF4-FFF2-40B4-BE49-F238E27FC236}">
                <a16:creationId xmlns:a16="http://schemas.microsoft.com/office/drawing/2014/main" id="{889776F5-51E4-40DE-8B19-EA3175355B38}"/>
              </a:ext>
            </a:extLst>
          </p:cNvPr>
          <p:cNvSpPr txBox="1">
            <a:spLocks/>
          </p:cNvSpPr>
          <p:nvPr/>
        </p:nvSpPr>
        <p:spPr>
          <a:xfrm>
            <a:off x="9320367" y="3293778"/>
            <a:ext cx="2779533" cy="295843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800" dirty="0">
                <a:latin typeface="Arial" panose="020B0604020202020204" pitchFamily="34" charset="0"/>
                <a:cs typeface="Arial" panose="020B0604020202020204" pitchFamily="34" charset="0"/>
              </a:rPr>
              <a:t>State level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a:t>
            </a: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 </a:t>
            </a:r>
            <a:r>
              <a:rPr lang="en-CA" sz="2800" b="1" dirty="0">
                <a:latin typeface="Arial" panose="020B0604020202020204" pitchFamily="34" charset="0"/>
                <a:cs typeface="Arial" panose="020B0604020202020204" pitchFamily="34" charset="0"/>
              </a:rPr>
              <a:t>1 day </a:t>
            </a:r>
            <a:r>
              <a:rPr lang="en-CA" sz="2800" dirty="0">
                <a:latin typeface="Arial" panose="020B0604020202020204" pitchFamily="34" charset="0"/>
                <a:cs typeface="Arial" panose="020B0604020202020204" pitchFamily="34" charset="0"/>
              </a:rPr>
              <a:t>in </a:t>
            </a:r>
            <a:r>
              <a:rPr lang="en-CA" sz="2800" b="1" dirty="0">
                <a:latin typeface="Arial" panose="020B0604020202020204" pitchFamily="34" charset="0"/>
                <a:cs typeface="Arial" panose="020B0604020202020204" pitchFamily="34" charset="0"/>
              </a:rPr>
              <a:t>20 </a:t>
            </a:r>
            <a:r>
              <a:rPr lang="en-CA" sz="2800" dirty="0">
                <a:latin typeface="Arial" panose="020B0604020202020204" pitchFamily="34" charset="0"/>
                <a:cs typeface="Arial" panose="020B0604020202020204" pitchFamily="34" charset="0"/>
              </a:rPr>
              <a:t>states </a:t>
            </a: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 </a:t>
            </a:r>
            <a:r>
              <a:rPr lang="en-CA" sz="2800" b="1" dirty="0">
                <a:latin typeface="Arial" panose="020B0604020202020204" pitchFamily="34" charset="0"/>
                <a:cs typeface="Arial" panose="020B0604020202020204" pitchFamily="34" charset="0"/>
              </a:rPr>
              <a:t>1+ days </a:t>
            </a:r>
            <a:r>
              <a:rPr lang="en-CA" sz="2800" dirty="0">
                <a:latin typeface="Arial" panose="020B0604020202020204" pitchFamily="34" charset="0"/>
                <a:cs typeface="Arial" panose="020B0604020202020204" pitchFamily="34" charset="0"/>
              </a:rPr>
              <a:t>for </a:t>
            </a:r>
            <a:r>
              <a:rPr lang="en-CA" sz="2800" b="1" dirty="0">
                <a:latin typeface="Arial" panose="020B0604020202020204" pitchFamily="34" charset="0"/>
                <a:cs typeface="Arial" panose="020B0604020202020204" pitchFamily="34" charset="0"/>
              </a:rPr>
              <a:t>41 </a:t>
            </a:r>
            <a:r>
              <a:rPr lang="en-CA" sz="2800" dirty="0">
                <a:latin typeface="Arial" panose="020B0604020202020204" pitchFamily="34" charset="0"/>
                <a:cs typeface="Arial" panose="020B0604020202020204" pitchFamily="34" charset="0"/>
              </a:rPr>
              <a:t>states</a:t>
            </a:r>
          </a:p>
        </p:txBody>
      </p:sp>
      <p:sp>
        <p:nvSpPr>
          <p:cNvPr id="4" name="PB">
            <a:extLst>
              <a:ext uri="{FF2B5EF4-FFF2-40B4-BE49-F238E27FC236}">
                <a16:creationId xmlns:a16="http://schemas.microsoft.com/office/drawing/2014/main" id="{F5958BC4-06DE-41C3-B537-635B84B16D54}"/>
              </a:ext>
            </a:extLst>
          </p:cNvPr>
          <p:cNvSpPr/>
          <p:nvPr/>
        </p:nvSpPr>
        <p:spPr>
          <a:xfrm>
            <a:off x="0" y="6705600"/>
            <a:ext cx="8708572"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089138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8669655" y="1652865"/>
            <a:ext cx="3430247" cy="5112987"/>
          </a:xfrm>
        </p:spPr>
        <p:txBody>
          <a:bodyPr>
            <a:noAutofit/>
          </a:bodyPr>
          <a:lstStyle/>
          <a:p>
            <a:r>
              <a:rPr lang="en-CA" sz="2800" dirty="0">
                <a:latin typeface="Arial" panose="020B0604020202020204" pitchFamily="34" charset="0"/>
                <a:cs typeface="Arial" panose="020B0604020202020204" pitchFamily="34" charset="0"/>
              </a:rPr>
              <a:t>Granger Causality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Granger-cause physical protests in </a:t>
            </a:r>
            <a:r>
              <a:rPr lang="en-CA" sz="2800" b="1" dirty="0">
                <a:latin typeface="Arial" panose="020B0604020202020204" pitchFamily="34" charset="0"/>
                <a:cs typeface="Arial" panose="020B0604020202020204" pitchFamily="34" charset="0"/>
              </a:rPr>
              <a:t>49 </a:t>
            </a:r>
            <a:r>
              <a:rPr lang="en-CA" sz="2800" dirty="0">
                <a:latin typeface="Arial" panose="020B0604020202020204" pitchFamily="34" charset="0"/>
                <a:cs typeface="Arial" panose="020B0604020202020204" pitchFamily="34" charset="0"/>
              </a:rPr>
              <a:t>out of 50 states</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Physical protests Granger-cause tweets in </a:t>
            </a:r>
            <a:r>
              <a:rPr lang="en-CA" sz="2800" b="1" dirty="0">
                <a:latin typeface="Arial" panose="020B0604020202020204" pitchFamily="34" charset="0"/>
                <a:cs typeface="Arial" panose="020B0604020202020204" pitchFamily="34" charset="0"/>
              </a:rPr>
              <a:t>24 </a:t>
            </a:r>
            <a:r>
              <a:rPr lang="en-CA" sz="2800" dirty="0">
                <a:latin typeface="Arial" panose="020B0604020202020204" pitchFamily="34" charset="0"/>
                <a:cs typeface="Arial" panose="020B0604020202020204" pitchFamily="34" charset="0"/>
              </a:rPr>
              <a:t>out of 50 states</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endParaRPr lang="en-CA" sz="2800" b="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State Level</a:t>
            </a:r>
          </a:p>
        </p:txBody>
      </p:sp>
      <p:pic>
        <p:nvPicPr>
          <p:cNvPr id="3" name="Picture 2">
            <a:extLst>
              <a:ext uri="{FF2B5EF4-FFF2-40B4-BE49-F238E27FC236}">
                <a16:creationId xmlns:a16="http://schemas.microsoft.com/office/drawing/2014/main" id="{E7417FF3-546D-45F6-8C32-24B0169572ED}"/>
              </a:ext>
            </a:extLst>
          </p:cNvPr>
          <p:cNvPicPr>
            <a:picLocks noChangeAspect="1"/>
          </p:cNvPicPr>
          <p:nvPr/>
        </p:nvPicPr>
        <p:blipFill rotWithShape="1">
          <a:blip r:embed="rId3">
            <a:extLst>
              <a:ext uri="{28A0092B-C50C-407E-A947-70E740481C1C}">
                <a14:useLocalDpi xmlns:a14="http://schemas.microsoft.com/office/drawing/2010/main" val="0"/>
              </a:ext>
            </a:extLst>
          </a:blip>
          <a:srcRect l="6021" r="7604"/>
          <a:stretch/>
        </p:blipFill>
        <p:spPr>
          <a:xfrm>
            <a:off x="358140" y="1429025"/>
            <a:ext cx="7898130" cy="4572009"/>
          </a:xfrm>
          <a:prstGeom prst="rect">
            <a:avLst/>
          </a:prstGeom>
        </p:spPr>
      </p:pic>
      <p:sp>
        <p:nvSpPr>
          <p:cNvPr id="4" name="PB">
            <a:extLst>
              <a:ext uri="{FF2B5EF4-FFF2-40B4-BE49-F238E27FC236}">
                <a16:creationId xmlns:a16="http://schemas.microsoft.com/office/drawing/2014/main" id="{49BB45D2-ECE4-4788-A904-ADF31E4F95BA}"/>
              </a:ext>
            </a:extLst>
          </p:cNvPr>
          <p:cNvSpPr/>
          <p:nvPr/>
        </p:nvSpPr>
        <p:spPr>
          <a:xfrm>
            <a:off x="0" y="6705600"/>
            <a:ext cx="8926285"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3407309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476250"/>
            <a:ext cx="10515600" cy="1072471"/>
          </a:xfrm>
        </p:spPr>
        <p:txBody>
          <a:bodyPr>
            <a:noAutofit/>
          </a:bodyPr>
          <a:lstStyle/>
          <a:p>
            <a:pPr algn="ctr"/>
            <a:r>
              <a:rPr lang="en-CA" sz="4000" b="1" dirty="0">
                <a:latin typeface="Arial" panose="020B0604020202020204" pitchFamily="34" charset="0"/>
                <a:cs typeface="Arial" panose="020B0604020202020204" pitchFamily="34" charset="0"/>
              </a:rPr>
              <a:t>Predicting physical protest counts from instances of hashtag activism?</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4" name="Title 1">
            <a:extLst>
              <a:ext uri="{FF2B5EF4-FFF2-40B4-BE49-F238E27FC236}">
                <a16:creationId xmlns:a16="http://schemas.microsoft.com/office/drawing/2014/main" id="{91FDEE43-CD17-4D1D-B79A-CCD1A8C1998F}"/>
              </a:ext>
            </a:extLst>
          </p:cNvPr>
          <p:cNvSpPr txBox="1">
            <a:spLocks/>
          </p:cNvSpPr>
          <p:nvPr/>
        </p:nvSpPr>
        <p:spPr>
          <a:xfrm>
            <a:off x="257175" y="2223135"/>
            <a:ext cx="11096625" cy="3514725"/>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3300" i="1" dirty="0">
                <a:latin typeface="Arial" panose="020B0604020202020204" pitchFamily="34" charset="0"/>
                <a:cs typeface="Arial" panose="020B0604020202020204" pitchFamily="34" charset="0"/>
              </a:rPr>
              <a:t>Deep Learning Approach:</a:t>
            </a:r>
          </a:p>
          <a:p>
            <a:pPr algn="ctr"/>
            <a:endParaRPr lang="en-CA" sz="3300" dirty="0">
              <a:latin typeface="Arial" panose="020B0604020202020204" pitchFamily="34" charset="0"/>
              <a:cs typeface="Arial" panose="020B0604020202020204" pitchFamily="34" charset="0"/>
            </a:endParaRPr>
          </a:p>
          <a:p>
            <a:pPr algn="ctr"/>
            <a:r>
              <a:rPr lang="en-CA" sz="3300" dirty="0">
                <a:latin typeface="Arial" panose="020B0604020202020204" pitchFamily="34" charset="0"/>
                <a:cs typeface="Arial" panose="020B0604020202020204" pitchFamily="34" charset="0"/>
              </a:rPr>
              <a:t>Long Short Term Memory (LSTM) neural network </a:t>
            </a:r>
          </a:p>
          <a:p>
            <a:pPr algn="ctr"/>
            <a:r>
              <a:rPr lang="en-CA" sz="3300" dirty="0">
                <a:latin typeface="Arial" panose="020B0604020202020204" pitchFamily="34" charset="0"/>
                <a:cs typeface="Arial" panose="020B0604020202020204" pitchFamily="34" charset="0"/>
              </a:rPr>
              <a:t>+ </a:t>
            </a:r>
            <a:br>
              <a:rPr lang="en-CA" sz="3300" dirty="0">
                <a:latin typeface="Arial" panose="020B0604020202020204" pitchFamily="34" charset="0"/>
                <a:cs typeface="Arial" panose="020B0604020202020204" pitchFamily="34" charset="0"/>
              </a:rPr>
            </a:br>
            <a:r>
              <a:rPr lang="en-CA" sz="3300" dirty="0">
                <a:latin typeface="Arial" panose="020B0604020202020204" pitchFamily="34" charset="0"/>
                <a:cs typeface="Arial" panose="020B0604020202020204" pitchFamily="34" charset="0"/>
              </a:rPr>
              <a:t>Vector Autoregression (VAR) model</a:t>
            </a:r>
          </a:p>
        </p:txBody>
      </p:sp>
      <p:sp>
        <p:nvSpPr>
          <p:cNvPr id="3" name="PB">
            <a:extLst>
              <a:ext uri="{FF2B5EF4-FFF2-40B4-BE49-F238E27FC236}">
                <a16:creationId xmlns:a16="http://schemas.microsoft.com/office/drawing/2014/main" id="{C14F0962-E6CB-40F5-8913-D12B6B4B37BD}"/>
              </a:ext>
            </a:extLst>
          </p:cNvPr>
          <p:cNvSpPr/>
          <p:nvPr/>
        </p:nvSpPr>
        <p:spPr>
          <a:xfrm>
            <a:off x="0" y="6705600"/>
            <a:ext cx="9144000"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0775643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0A456C8-EB8C-44C3-96C0-1E73186BDD21}"/>
              </a:ext>
            </a:extLst>
          </p:cNvPr>
          <p:cNvSpPr txBox="1">
            <a:spLocks/>
          </p:cNvSpPr>
          <p:nvPr/>
        </p:nvSpPr>
        <p:spPr>
          <a:xfrm>
            <a:off x="7272810" y="107175"/>
            <a:ext cx="3213251"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State Level</a:t>
            </a:r>
          </a:p>
        </p:txBody>
      </p:sp>
      <p:pic>
        <p:nvPicPr>
          <p:cNvPr id="3" name="Picture 2" descr="A picture containing indoor, keyboard, dark&#10;&#10;Description automatically generated">
            <a:extLst>
              <a:ext uri="{FF2B5EF4-FFF2-40B4-BE49-F238E27FC236}">
                <a16:creationId xmlns:a16="http://schemas.microsoft.com/office/drawing/2014/main" id="{C1AE88DF-3D91-4A99-9C9C-8691ACBA64A1}"/>
              </a:ext>
            </a:extLst>
          </p:cNvPr>
          <p:cNvPicPr>
            <a:picLocks noChangeAspect="1"/>
          </p:cNvPicPr>
          <p:nvPr/>
        </p:nvPicPr>
        <p:blipFill rotWithShape="1">
          <a:blip r:embed="rId3">
            <a:extLst>
              <a:ext uri="{28A0092B-C50C-407E-A947-70E740481C1C}">
                <a14:useLocalDpi xmlns:a14="http://schemas.microsoft.com/office/drawing/2010/main" val="0"/>
              </a:ext>
            </a:extLst>
          </a:blip>
          <a:srcRect t="11416" b="10833"/>
          <a:stretch/>
        </p:blipFill>
        <p:spPr>
          <a:xfrm>
            <a:off x="0" y="0"/>
            <a:ext cx="7297107" cy="6836606"/>
          </a:xfrm>
          <a:prstGeom prst="rect">
            <a:avLst/>
          </a:prstGeom>
        </p:spPr>
      </p:pic>
      <p:sp>
        <p:nvSpPr>
          <p:cNvPr id="6" name="Oval 5">
            <a:extLst>
              <a:ext uri="{FF2B5EF4-FFF2-40B4-BE49-F238E27FC236}">
                <a16:creationId xmlns:a16="http://schemas.microsoft.com/office/drawing/2014/main" id="{A71FEA2F-497F-4698-9461-EAFA10543D51}"/>
              </a:ext>
            </a:extLst>
          </p:cNvPr>
          <p:cNvSpPr/>
          <p:nvPr/>
        </p:nvSpPr>
        <p:spPr>
          <a:xfrm>
            <a:off x="7688298" y="2461409"/>
            <a:ext cx="131445" cy="131445"/>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accent5">
                  <a:lumMod val="75000"/>
                </a:schemeClr>
              </a:solidFill>
            </a:endParaRPr>
          </a:p>
        </p:txBody>
      </p:sp>
      <p:sp>
        <p:nvSpPr>
          <p:cNvPr id="7" name="TextBox 6">
            <a:extLst>
              <a:ext uri="{FF2B5EF4-FFF2-40B4-BE49-F238E27FC236}">
                <a16:creationId xmlns:a16="http://schemas.microsoft.com/office/drawing/2014/main" id="{9B2F4E7B-1F62-4825-A0B3-6F33743D0BF4}"/>
              </a:ext>
            </a:extLst>
          </p:cNvPr>
          <p:cNvSpPr txBox="1"/>
          <p:nvPr/>
        </p:nvSpPr>
        <p:spPr>
          <a:xfrm>
            <a:off x="7902783" y="2265521"/>
            <a:ext cx="3032945" cy="954107"/>
          </a:xfrm>
          <a:prstGeom prst="rect">
            <a:avLst/>
          </a:prstGeom>
          <a:noFill/>
        </p:spPr>
        <p:txBody>
          <a:bodyPr wrap="square" rtlCol="0">
            <a:spAutoFit/>
          </a:bodyPr>
          <a:lstStyle/>
          <a:p>
            <a:r>
              <a:rPr lang="en-CA" sz="2800" b="1" dirty="0">
                <a:solidFill>
                  <a:schemeClr val="accent5">
                    <a:lumMod val="75000"/>
                  </a:schemeClr>
                </a:solidFill>
                <a:latin typeface="Arial" panose="020B0604020202020204" pitchFamily="34" charset="0"/>
                <a:cs typeface="Arial" panose="020B0604020202020204" pitchFamily="34" charset="0"/>
              </a:rPr>
              <a:t>= LSTM</a:t>
            </a:r>
          </a:p>
          <a:p>
            <a:r>
              <a:rPr lang="en-CA" sz="2800" dirty="0">
                <a:solidFill>
                  <a:srgbClr val="0070C0"/>
                </a:solidFill>
                <a:latin typeface="Arial" panose="020B0604020202020204" pitchFamily="34" charset="0"/>
                <a:cs typeface="Arial" panose="020B0604020202020204" pitchFamily="34" charset="0"/>
              </a:rPr>
              <a:t>Median r2: 0.79</a:t>
            </a:r>
            <a:endParaRPr lang="en-CA" sz="2800" b="1" dirty="0">
              <a:solidFill>
                <a:srgbClr val="0070C0"/>
              </a:solidFill>
              <a:latin typeface="Arial" panose="020B0604020202020204" pitchFamily="34" charset="0"/>
              <a:cs typeface="Arial" panose="020B0604020202020204" pitchFamily="34" charset="0"/>
            </a:endParaRPr>
          </a:p>
        </p:txBody>
      </p:sp>
      <p:sp>
        <p:nvSpPr>
          <p:cNvPr id="9" name="Oval 8">
            <a:extLst>
              <a:ext uri="{FF2B5EF4-FFF2-40B4-BE49-F238E27FC236}">
                <a16:creationId xmlns:a16="http://schemas.microsoft.com/office/drawing/2014/main" id="{8F20AA3F-2C1F-4E5E-9635-06B1E9F6A9A0}"/>
              </a:ext>
            </a:extLst>
          </p:cNvPr>
          <p:cNvSpPr/>
          <p:nvPr/>
        </p:nvSpPr>
        <p:spPr>
          <a:xfrm>
            <a:off x="7688298" y="3725918"/>
            <a:ext cx="131445" cy="131445"/>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FF0000"/>
              </a:solidFill>
            </a:endParaRPr>
          </a:p>
        </p:txBody>
      </p:sp>
      <p:sp>
        <p:nvSpPr>
          <p:cNvPr id="10" name="TextBox 9">
            <a:extLst>
              <a:ext uri="{FF2B5EF4-FFF2-40B4-BE49-F238E27FC236}">
                <a16:creationId xmlns:a16="http://schemas.microsoft.com/office/drawing/2014/main" id="{8A989AEB-391C-420E-BE32-6FAA005AD27E}"/>
              </a:ext>
            </a:extLst>
          </p:cNvPr>
          <p:cNvSpPr txBox="1"/>
          <p:nvPr/>
        </p:nvSpPr>
        <p:spPr>
          <a:xfrm>
            <a:off x="7902784" y="3530030"/>
            <a:ext cx="3032946" cy="954107"/>
          </a:xfrm>
          <a:prstGeom prst="rect">
            <a:avLst/>
          </a:prstGeom>
          <a:noFill/>
        </p:spPr>
        <p:txBody>
          <a:bodyPr wrap="square" rtlCol="0">
            <a:spAutoFit/>
          </a:bodyPr>
          <a:lstStyle/>
          <a:p>
            <a:r>
              <a:rPr lang="en-CA" sz="2800" b="1" dirty="0">
                <a:solidFill>
                  <a:srgbClr val="FF0000"/>
                </a:solidFill>
                <a:latin typeface="Arial" panose="020B0604020202020204" pitchFamily="34" charset="0"/>
                <a:cs typeface="Arial" panose="020B0604020202020204" pitchFamily="34" charset="0"/>
              </a:rPr>
              <a:t>= LSTM + VAR</a:t>
            </a:r>
          </a:p>
          <a:p>
            <a:r>
              <a:rPr lang="en-CA" sz="2800" dirty="0">
                <a:solidFill>
                  <a:srgbClr val="FF0000"/>
                </a:solidFill>
                <a:latin typeface="Arial" panose="020B0604020202020204" pitchFamily="34" charset="0"/>
                <a:cs typeface="Arial" panose="020B0604020202020204" pitchFamily="34" charset="0"/>
              </a:rPr>
              <a:t>Median r2: 0.87</a:t>
            </a:r>
            <a:endParaRPr lang="en-CA" sz="2800" b="1" dirty="0">
              <a:solidFill>
                <a:srgbClr val="FF0000"/>
              </a:solidFill>
              <a:latin typeface="Arial" panose="020B0604020202020204" pitchFamily="34" charset="0"/>
              <a:cs typeface="Arial" panose="020B0604020202020204" pitchFamily="34" charset="0"/>
            </a:endParaRPr>
          </a:p>
        </p:txBody>
      </p:sp>
      <p:sp>
        <p:nvSpPr>
          <p:cNvPr id="4" name="PB">
            <a:extLst>
              <a:ext uri="{FF2B5EF4-FFF2-40B4-BE49-F238E27FC236}">
                <a16:creationId xmlns:a16="http://schemas.microsoft.com/office/drawing/2014/main" id="{440E460A-FDB8-4C1D-986C-9C9DB3DEAA6E}"/>
              </a:ext>
            </a:extLst>
          </p:cNvPr>
          <p:cNvSpPr/>
          <p:nvPr/>
        </p:nvSpPr>
        <p:spPr>
          <a:xfrm>
            <a:off x="0" y="6705600"/>
            <a:ext cx="9361715"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429794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357925"/>
            <a:ext cx="11097409" cy="2142150"/>
          </a:xfrm>
        </p:spPr>
        <p:txBody>
          <a:bodyPr>
            <a:normAutofit/>
          </a:bodyPr>
          <a:lstStyle/>
          <a:p>
            <a:pPr algn="ctr"/>
            <a:r>
              <a:rPr lang="en-CA" sz="4000" b="1" dirty="0">
                <a:latin typeface="Arial" panose="020B0604020202020204" pitchFamily="34" charset="0"/>
                <a:cs typeface="Arial" panose="020B0604020202020204" pitchFamily="34" charset="0"/>
              </a:rPr>
              <a:t>#hashtag activism and Legislative Action: Evidence from #JusticeForGeorgeFloyd</a:t>
            </a:r>
          </a:p>
        </p:txBody>
      </p:sp>
      <p:sp>
        <p:nvSpPr>
          <p:cNvPr id="3" name="PB">
            <a:extLst>
              <a:ext uri="{FF2B5EF4-FFF2-40B4-BE49-F238E27FC236}">
                <a16:creationId xmlns:a16="http://schemas.microsoft.com/office/drawing/2014/main" id="{857DBFFF-E407-4B70-AB12-C03DCEE99104}"/>
              </a:ext>
            </a:extLst>
          </p:cNvPr>
          <p:cNvSpPr/>
          <p:nvPr/>
        </p:nvSpPr>
        <p:spPr>
          <a:xfrm>
            <a:off x="0" y="6705600"/>
            <a:ext cx="9579428"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3287622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10;&#10;Description automatically generated with medium confidence">
            <a:extLst>
              <a:ext uri="{FF2B5EF4-FFF2-40B4-BE49-F238E27FC236}">
                <a16:creationId xmlns:a16="http://schemas.microsoft.com/office/drawing/2014/main" id="{12B13237-8C8B-4FB5-B7A8-5062235F8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0"/>
            <a:ext cx="11658600" cy="6858000"/>
          </a:xfrm>
          <a:prstGeom prst="rect">
            <a:avLst/>
          </a:prstGeom>
        </p:spPr>
      </p:pic>
      <p:sp>
        <p:nvSpPr>
          <p:cNvPr id="10" name="TextBox 9">
            <a:extLst>
              <a:ext uri="{FF2B5EF4-FFF2-40B4-BE49-F238E27FC236}">
                <a16:creationId xmlns:a16="http://schemas.microsoft.com/office/drawing/2014/main" id="{D6491BF8-E290-4FE7-9326-79B5B3D90776}"/>
              </a:ext>
            </a:extLst>
          </p:cNvPr>
          <p:cNvSpPr txBox="1"/>
          <p:nvPr/>
        </p:nvSpPr>
        <p:spPr>
          <a:xfrm>
            <a:off x="1795549" y="922258"/>
            <a:ext cx="2737658" cy="369332"/>
          </a:xfrm>
          <a:prstGeom prst="rect">
            <a:avLst/>
          </a:prstGeom>
          <a:noFill/>
        </p:spPr>
        <p:txBody>
          <a:bodyPr wrap="square">
            <a:spAutoFit/>
          </a:bodyPr>
          <a:lstStyle/>
          <a:p>
            <a:r>
              <a:rPr lang="en-CA" sz="1800" b="1" dirty="0">
                <a:latin typeface="Arial" panose="020B0604020202020204" pitchFamily="34" charset="0"/>
                <a:cs typeface="Arial" panose="020B0604020202020204" pitchFamily="34" charset="0"/>
              </a:rPr>
              <a:t>Legislative Responses</a:t>
            </a:r>
            <a:endParaRPr lang="en-CA" b="1" dirty="0"/>
          </a:p>
        </p:txBody>
      </p:sp>
      <p:sp>
        <p:nvSpPr>
          <p:cNvPr id="11" name="TextBox 10">
            <a:extLst>
              <a:ext uri="{FF2B5EF4-FFF2-40B4-BE49-F238E27FC236}">
                <a16:creationId xmlns:a16="http://schemas.microsoft.com/office/drawing/2014/main" id="{27D733B4-C847-41A9-B3A2-C0F2C16E2959}"/>
              </a:ext>
            </a:extLst>
          </p:cNvPr>
          <p:cNvSpPr txBox="1"/>
          <p:nvPr/>
        </p:nvSpPr>
        <p:spPr>
          <a:xfrm>
            <a:off x="8670174" y="4430196"/>
            <a:ext cx="2085456" cy="369332"/>
          </a:xfrm>
          <a:prstGeom prst="rect">
            <a:avLst/>
          </a:prstGeom>
          <a:noFill/>
        </p:spPr>
        <p:txBody>
          <a:bodyPr wrap="square">
            <a:spAutoFit/>
          </a:bodyPr>
          <a:lstStyle/>
          <a:p>
            <a:r>
              <a:rPr lang="en-CA" sz="1800" b="1" dirty="0">
                <a:latin typeface="Arial" panose="020B0604020202020204" pitchFamily="34" charset="0"/>
                <a:cs typeface="Arial" panose="020B0604020202020204" pitchFamily="34" charset="0"/>
              </a:rPr>
              <a:t>Physical protests</a:t>
            </a:r>
            <a:endParaRPr lang="en-CA" b="1" dirty="0"/>
          </a:p>
        </p:txBody>
      </p:sp>
      <p:sp>
        <p:nvSpPr>
          <p:cNvPr id="12" name="TextBox 11">
            <a:extLst>
              <a:ext uri="{FF2B5EF4-FFF2-40B4-BE49-F238E27FC236}">
                <a16:creationId xmlns:a16="http://schemas.microsoft.com/office/drawing/2014/main" id="{69F29BD6-6BFD-4068-A3A0-2C9C9CA93048}"/>
              </a:ext>
            </a:extLst>
          </p:cNvPr>
          <p:cNvSpPr txBox="1"/>
          <p:nvPr/>
        </p:nvSpPr>
        <p:spPr>
          <a:xfrm>
            <a:off x="9568468" y="2651306"/>
            <a:ext cx="964277" cy="369332"/>
          </a:xfrm>
          <a:prstGeom prst="rect">
            <a:avLst/>
          </a:prstGeom>
          <a:noFill/>
        </p:spPr>
        <p:txBody>
          <a:bodyPr wrap="square">
            <a:spAutoFit/>
          </a:bodyPr>
          <a:lstStyle/>
          <a:p>
            <a:r>
              <a:rPr lang="en-CA" sz="1800" b="1" dirty="0">
                <a:latin typeface="Arial" panose="020B0604020202020204" pitchFamily="34" charset="0"/>
                <a:cs typeface="Arial" panose="020B0604020202020204" pitchFamily="34" charset="0"/>
              </a:rPr>
              <a:t>Tweets</a:t>
            </a:r>
            <a:endParaRPr lang="en-CA" b="1" dirty="0"/>
          </a:p>
        </p:txBody>
      </p:sp>
      <p:sp>
        <p:nvSpPr>
          <p:cNvPr id="3" name="PB">
            <a:extLst>
              <a:ext uri="{FF2B5EF4-FFF2-40B4-BE49-F238E27FC236}">
                <a16:creationId xmlns:a16="http://schemas.microsoft.com/office/drawing/2014/main" id="{7F44E9DB-C306-40C7-ABB5-BA74638AA66F}"/>
              </a:ext>
            </a:extLst>
          </p:cNvPr>
          <p:cNvSpPr/>
          <p:nvPr/>
        </p:nvSpPr>
        <p:spPr>
          <a:xfrm>
            <a:off x="0" y="6705600"/>
            <a:ext cx="9797143"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6300469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alendar&#10;&#10;Description automatically generated with medium confidence">
            <a:extLst>
              <a:ext uri="{FF2B5EF4-FFF2-40B4-BE49-F238E27FC236}">
                <a16:creationId xmlns:a16="http://schemas.microsoft.com/office/drawing/2014/main" id="{12B13237-8C8B-4FB5-B7A8-5062235F8E1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700" y="0"/>
            <a:ext cx="11658600" cy="6858000"/>
          </a:xfrm>
          <a:prstGeom prst="rect">
            <a:avLst/>
          </a:prstGeom>
        </p:spPr>
      </p:pic>
      <p:sp>
        <p:nvSpPr>
          <p:cNvPr id="3" name="Rectangle 2">
            <a:extLst>
              <a:ext uri="{FF2B5EF4-FFF2-40B4-BE49-F238E27FC236}">
                <a16:creationId xmlns:a16="http://schemas.microsoft.com/office/drawing/2014/main" id="{62D21DA6-9DCE-471E-8700-444D82253B1F}"/>
              </a:ext>
            </a:extLst>
          </p:cNvPr>
          <p:cNvSpPr/>
          <p:nvPr/>
        </p:nvSpPr>
        <p:spPr>
          <a:xfrm>
            <a:off x="6492240" y="851535"/>
            <a:ext cx="4040505" cy="152019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7" name="Rectangle 6">
            <a:extLst>
              <a:ext uri="{FF2B5EF4-FFF2-40B4-BE49-F238E27FC236}">
                <a16:creationId xmlns:a16="http://schemas.microsoft.com/office/drawing/2014/main" id="{AA86CE92-4749-46C8-A334-82328683FFA2}"/>
              </a:ext>
            </a:extLst>
          </p:cNvPr>
          <p:cNvSpPr/>
          <p:nvPr/>
        </p:nvSpPr>
        <p:spPr>
          <a:xfrm>
            <a:off x="1876425" y="4491990"/>
            <a:ext cx="4040505" cy="153543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8" name="Rectangle 7">
            <a:extLst>
              <a:ext uri="{FF2B5EF4-FFF2-40B4-BE49-F238E27FC236}">
                <a16:creationId xmlns:a16="http://schemas.microsoft.com/office/drawing/2014/main" id="{E074231C-7D4C-4F10-B741-65738BBE622C}"/>
              </a:ext>
            </a:extLst>
          </p:cNvPr>
          <p:cNvSpPr/>
          <p:nvPr/>
        </p:nvSpPr>
        <p:spPr>
          <a:xfrm>
            <a:off x="1876425" y="2583180"/>
            <a:ext cx="4040505" cy="1577340"/>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0" name="TextBox 9">
            <a:extLst>
              <a:ext uri="{FF2B5EF4-FFF2-40B4-BE49-F238E27FC236}">
                <a16:creationId xmlns:a16="http://schemas.microsoft.com/office/drawing/2014/main" id="{D6491BF8-E290-4FE7-9326-79B5B3D90776}"/>
              </a:ext>
            </a:extLst>
          </p:cNvPr>
          <p:cNvSpPr txBox="1"/>
          <p:nvPr/>
        </p:nvSpPr>
        <p:spPr>
          <a:xfrm>
            <a:off x="1795549" y="922258"/>
            <a:ext cx="2737658" cy="369332"/>
          </a:xfrm>
          <a:prstGeom prst="rect">
            <a:avLst/>
          </a:prstGeom>
          <a:noFill/>
        </p:spPr>
        <p:txBody>
          <a:bodyPr wrap="square">
            <a:spAutoFit/>
          </a:bodyPr>
          <a:lstStyle/>
          <a:p>
            <a:r>
              <a:rPr lang="en-CA" sz="1800" b="1" dirty="0">
                <a:latin typeface="Arial" panose="020B0604020202020204" pitchFamily="34" charset="0"/>
                <a:cs typeface="Arial" panose="020B0604020202020204" pitchFamily="34" charset="0"/>
              </a:rPr>
              <a:t>Legislative Responses</a:t>
            </a:r>
            <a:endParaRPr lang="en-CA" b="1" dirty="0"/>
          </a:p>
        </p:txBody>
      </p:sp>
      <p:sp>
        <p:nvSpPr>
          <p:cNvPr id="11" name="TextBox 10">
            <a:extLst>
              <a:ext uri="{FF2B5EF4-FFF2-40B4-BE49-F238E27FC236}">
                <a16:creationId xmlns:a16="http://schemas.microsoft.com/office/drawing/2014/main" id="{27D733B4-C847-41A9-B3A2-C0F2C16E2959}"/>
              </a:ext>
            </a:extLst>
          </p:cNvPr>
          <p:cNvSpPr txBox="1"/>
          <p:nvPr/>
        </p:nvSpPr>
        <p:spPr>
          <a:xfrm>
            <a:off x="8670174" y="4430196"/>
            <a:ext cx="2085456" cy="369332"/>
          </a:xfrm>
          <a:prstGeom prst="rect">
            <a:avLst/>
          </a:prstGeom>
          <a:noFill/>
        </p:spPr>
        <p:txBody>
          <a:bodyPr wrap="square">
            <a:spAutoFit/>
          </a:bodyPr>
          <a:lstStyle/>
          <a:p>
            <a:r>
              <a:rPr lang="en-CA" sz="1800" b="1" dirty="0">
                <a:latin typeface="Arial" panose="020B0604020202020204" pitchFamily="34" charset="0"/>
                <a:cs typeface="Arial" panose="020B0604020202020204" pitchFamily="34" charset="0"/>
              </a:rPr>
              <a:t>Physical protests</a:t>
            </a:r>
            <a:endParaRPr lang="en-CA" b="1" dirty="0"/>
          </a:p>
        </p:txBody>
      </p:sp>
      <p:sp>
        <p:nvSpPr>
          <p:cNvPr id="12" name="TextBox 11">
            <a:extLst>
              <a:ext uri="{FF2B5EF4-FFF2-40B4-BE49-F238E27FC236}">
                <a16:creationId xmlns:a16="http://schemas.microsoft.com/office/drawing/2014/main" id="{69F29BD6-6BFD-4068-A3A0-2C9C9CA93048}"/>
              </a:ext>
            </a:extLst>
          </p:cNvPr>
          <p:cNvSpPr txBox="1"/>
          <p:nvPr/>
        </p:nvSpPr>
        <p:spPr>
          <a:xfrm>
            <a:off x="9568468" y="2651306"/>
            <a:ext cx="964277" cy="369332"/>
          </a:xfrm>
          <a:prstGeom prst="rect">
            <a:avLst/>
          </a:prstGeom>
          <a:noFill/>
        </p:spPr>
        <p:txBody>
          <a:bodyPr wrap="square">
            <a:spAutoFit/>
          </a:bodyPr>
          <a:lstStyle/>
          <a:p>
            <a:r>
              <a:rPr lang="en-CA" sz="1800" b="1" dirty="0">
                <a:latin typeface="Arial" panose="020B0604020202020204" pitchFamily="34" charset="0"/>
                <a:cs typeface="Arial" panose="020B0604020202020204" pitchFamily="34" charset="0"/>
              </a:rPr>
              <a:t>Tweets</a:t>
            </a:r>
            <a:endParaRPr lang="en-CA" b="1" dirty="0"/>
          </a:p>
        </p:txBody>
      </p:sp>
      <p:sp>
        <p:nvSpPr>
          <p:cNvPr id="4" name="PB">
            <a:extLst>
              <a:ext uri="{FF2B5EF4-FFF2-40B4-BE49-F238E27FC236}">
                <a16:creationId xmlns:a16="http://schemas.microsoft.com/office/drawing/2014/main" id="{8F6EF138-43CC-45F3-9CC5-A19D9B3FB12F}"/>
              </a:ext>
            </a:extLst>
          </p:cNvPr>
          <p:cNvSpPr/>
          <p:nvPr/>
        </p:nvSpPr>
        <p:spPr>
          <a:xfrm>
            <a:off x="0" y="6705600"/>
            <a:ext cx="10014857"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1379487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Chart, scatter chart&#10;&#10;Description automatically generated">
            <a:extLst>
              <a:ext uri="{FF2B5EF4-FFF2-40B4-BE49-F238E27FC236}">
                <a16:creationId xmlns:a16="http://schemas.microsoft.com/office/drawing/2014/main" id="{8B79ADD6-55B8-4DCD-BDE6-BA9AC3426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2435" y="2105067"/>
            <a:ext cx="11327130" cy="4648398"/>
          </a:xfrm>
          <a:prstGeom prst="rect">
            <a:avLst/>
          </a:prstGeom>
        </p:spPr>
      </p:pic>
      <p:sp>
        <p:nvSpPr>
          <p:cNvPr id="7" name="Title 1">
            <a:extLst>
              <a:ext uri="{FF2B5EF4-FFF2-40B4-BE49-F238E27FC236}">
                <a16:creationId xmlns:a16="http://schemas.microsoft.com/office/drawing/2014/main" id="{C62BA0D5-CC10-4CD6-B72B-35227B01DEAB}"/>
              </a:ext>
            </a:extLst>
          </p:cNvPr>
          <p:cNvSpPr txBox="1">
            <a:spLocks/>
          </p:cNvSpPr>
          <p:nvPr/>
        </p:nvSpPr>
        <p:spPr>
          <a:xfrm>
            <a:off x="432435" y="1209793"/>
            <a:ext cx="5909310" cy="895274"/>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400" i="1" dirty="0">
                <a:latin typeface="Arial" panose="020B0604020202020204" pitchFamily="34" charset="0"/>
                <a:cs typeface="Arial" panose="020B0604020202020204" pitchFamily="34" charset="0"/>
              </a:rPr>
              <a:t>Tweets</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236</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days</a:t>
            </a:r>
            <a:r>
              <a:rPr lang="en-CA" sz="2400" dirty="0">
                <a:latin typeface="Arial" panose="020B0604020202020204" pitchFamily="34" charset="0"/>
                <a:cs typeface="Arial" panose="020B0604020202020204" pitchFamily="34" charset="0"/>
              </a:rPr>
              <a:t> before legislative responses</a:t>
            </a:r>
            <a:endParaRPr lang="en-CA" sz="2400" b="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3A2091BA-5803-448D-8014-70689539C8B0}"/>
              </a:ext>
            </a:extLst>
          </p:cNvPr>
          <p:cNvSpPr txBox="1">
            <a:spLocks/>
          </p:cNvSpPr>
          <p:nvPr/>
        </p:nvSpPr>
        <p:spPr>
          <a:xfrm>
            <a:off x="6186986" y="1342113"/>
            <a:ext cx="6260284" cy="552412"/>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400" i="1" dirty="0">
                <a:latin typeface="Arial" panose="020B0604020202020204" pitchFamily="34" charset="0"/>
                <a:cs typeface="Arial" panose="020B0604020202020204" pitchFamily="34" charset="0"/>
              </a:rPr>
              <a:t>Physical Protests</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235</a:t>
            </a:r>
            <a:r>
              <a:rPr lang="en-CA" sz="2400" dirty="0">
                <a:latin typeface="Arial" panose="020B0604020202020204" pitchFamily="34" charset="0"/>
                <a:cs typeface="Arial" panose="020B0604020202020204" pitchFamily="34" charset="0"/>
              </a:rPr>
              <a:t> </a:t>
            </a:r>
            <a:r>
              <a:rPr lang="en-CA" sz="2400" b="1" dirty="0">
                <a:latin typeface="Arial" panose="020B0604020202020204" pitchFamily="34" charset="0"/>
                <a:cs typeface="Arial" panose="020B0604020202020204" pitchFamily="34" charset="0"/>
              </a:rPr>
              <a:t>days</a:t>
            </a:r>
            <a:r>
              <a:rPr lang="en-CA" sz="2400" dirty="0">
                <a:latin typeface="Arial" panose="020B0604020202020204" pitchFamily="34" charset="0"/>
                <a:cs typeface="Arial" panose="020B0604020202020204" pitchFamily="34" charset="0"/>
              </a:rPr>
              <a:t> before legislative responses</a:t>
            </a:r>
            <a:endParaRPr lang="en-CA" sz="2400" b="1" dirty="0">
              <a:latin typeface="Arial" panose="020B0604020202020204" pitchFamily="34" charset="0"/>
              <a:cs typeface="Arial" panose="020B0604020202020204" pitchFamily="34" charset="0"/>
            </a:endParaRPr>
          </a:p>
        </p:txBody>
      </p:sp>
      <p:sp>
        <p:nvSpPr>
          <p:cNvPr id="9" name="Title 1">
            <a:extLst>
              <a:ext uri="{FF2B5EF4-FFF2-40B4-BE49-F238E27FC236}">
                <a16:creationId xmlns:a16="http://schemas.microsoft.com/office/drawing/2014/main" id="{258F59FD-B681-44FC-B0FF-4DE337D83F92}"/>
              </a:ext>
            </a:extLst>
          </p:cNvPr>
          <p:cNvSpPr txBox="1">
            <a:spLocks/>
          </p:cNvSpPr>
          <p:nvPr/>
        </p:nvSpPr>
        <p:spPr>
          <a:xfrm>
            <a:off x="3074929" y="88677"/>
            <a:ext cx="6042142" cy="6781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latin typeface="Arial" panose="020B0604020202020204" pitchFamily="34" charset="0"/>
                <a:cs typeface="Arial" panose="020B0604020202020204" pitchFamily="34" charset="0"/>
              </a:rPr>
              <a:t>Optimal time lags: National Level</a:t>
            </a:r>
          </a:p>
        </p:txBody>
      </p:sp>
      <p:sp>
        <p:nvSpPr>
          <p:cNvPr id="4" name="PB">
            <a:extLst>
              <a:ext uri="{FF2B5EF4-FFF2-40B4-BE49-F238E27FC236}">
                <a16:creationId xmlns:a16="http://schemas.microsoft.com/office/drawing/2014/main" id="{4F8A80DA-8D6E-48B1-8768-80A1027E3B7C}"/>
              </a:ext>
            </a:extLst>
          </p:cNvPr>
          <p:cNvSpPr/>
          <p:nvPr/>
        </p:nvSpPr>
        <p:spPr>
          <a:xfrm>
            <a:off x="0" y="6705600"/>
            <a:ext cx="10232572"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4881892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C62BA0D5-CC10-4CD6-B72B-35227B01DEAB}"/>
              </a:ext>
            </a:extLst>
          </p:cNvPr>
          <p:cNvSpPr txBox="1">
            <a:spLocks/>
          </p:cNvSpPr>
          <p:nvPr/>
        </p:nvSpPr>
        <p:spPr>
          <a:xfrm>
            <a:off x="192868" y="5677620"/>
            <a:ext cx="9774555" cy="932627"/>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2400" dirty="0">
                <a:latin typeface="Arial" panose="020B0604020202020204" pitchFamily="34" charset="0"/>
                <a:cs typeface="Arial" panose="020B0604020202020204" pitchFamily="34" charset="0"/>
              </a:rPr>
              <a:t>Average time lag: </a:t>
            </a:r>
            <a:r>
              <a:rPr lang="en-CA" sz="2400" b="1" dirty="0">
                <a:latin typeface="Arial" panose="020B0604020202020204" pitchFamily="34" charset="0"/>
                <a:cs typeface="Arial" panose="020B0604020202020204" pitchFamily="34" charset="0"/>
              </a:rPr>
              <a:t>179 days</a:t>
            </a:r>
          </a:p>
          <a:p>
            <a:endParaRPr lang="en-CA" sz="2400" i="1" dirty="0">
              <a:latin typeface="Arial" panose="020B0604020202020204" pitchFamily="34" charset="0"/>
              <a:cs typeface="Arial" panose="020B0604020202020204" pitchFamily="34" charset="0"/>
            </a:endParaRPr>
          </a:p>
          <a:p>
            <a:r>
              <a:rPr lang="en-CA" sz="2400" b="1" i="1" dirty="0">
                <a:latin typeface="Arial" panose="020B0604020202020204" pitchFamily="34" charset="0"/>
                <a:cs typeface="Arial" panose="020B0604020202020204" pitchFamily="34" charset="0"/>
                <a:sym typeface="Wingdings" panose="05000000000000000000" pitchFamily="2" charset="2"/>
              </a:rPr>
              <a:t> </a:t>
            </a:r>
            <a:r>
              <a:rPr lang="en-CA" sz="2400" b="1" i="1" dirty="0">
                <a:latin typeface="Arial" panose="020B0604020202020204" pitchFamily="34" charset="0"/>
                <a:cs typeface="Arial" panose="020B0604020202020204" pitchFamily="34" charset="0"/>
              </a:rPr>
              <a:t>Why do some states respond faster than others? </a:t>
            </a:r>
            <a:endParaRPr lang="en-CA" sz="2400" b="1" dirty="0">
              <a:latin typeface="Arial" panose="020B0604020202020204" pitchFamily="34" charset="0"/>
              <a:cs typeface="Arial" panose="020B0604020202020204" pitchFamily="34" charset="0"/>
            </a:endParaRPr>
          </a:p>
        </p:txBody>
      </p:sp>
      <p:pic>
        <p:nvPicPr>
          <p:cNvPr id="12" name="Picture 11" descr="Chart, bar chart, histogram&#10;&#10;Description automatically generated">
            <a:extLst>
              <a:ext uri="{FF2B5EF4-FFF2-40B4-BE49-F238E27FC236}">
                <a16:creationId xmlns:a16="http://schemas.microsoft.com/office/drawing/2014/main" id="{34C3E889-225A-46C3-9245-8AF5996F1EE0}"/>
              </a:ext>
            </a:extLst>
          </p:cNvPr>
          <p:cNvPicPr>
            <a:picLocks noChangeAspect="1"/>
          </p:cNvPicPr>
          <p:nvPr/>
        </p:nvPicPr>
        <p:blipFill rotWithShape="1">
          <a:blip r:embed="rId3">
            <a:extLst>
              <a:ext uri="{28A0092B-C50C-407E-A947-70E740481C1C}">
                <a14:useLocalDpi xmlns:a14="http://schemas.microsoft.com/office/drawing/2010/main" val="0"/>
              </a:ext>
            </a:extLst>
          </a:blip>
          <a:srcRect l="7921" t="9337" r="8687" b="3944"/>
          <a:stretch/>
        </p:blipFill>
        <p:spPr>
          <a:xfrm>
            <a:off x="0" y="606185"/>
            <a:ext cx="12192000" cy="5071435"/>
          </a:xfrm>
          <a:prstGeom prst="rect">
            <a:avLst/>
          </a:prstGeom>
        </p:spPr>
      </p:pic>
      <p:sp>
        <p:nvSpPr>
          <p:cNvPr id="8" name="Title 1">
            <a:extLst>
              <a:ext uri="{FF2B5EF4-FFF2-40B4-BE49-F238E27FC236}">
                <a16:creationId xmlns:a16="http://schemas.microsoft.com/office/drawing/2014/main" id="{770CB514-5AAF-43B6-AAD5-32F678FBAF95}"/>
              </a:ext>
            </a:extLst>
          </p:cNvPr>
          <p:cNvSpPr txBox="1">
            <a:spLocks/>
          </p:cNvSpPr>
          <p:nvPr/>
        </p:nvSpPr>
        <p:spPr>
          <a:xfrm>
            <a:off x="3074929" y="88677"/>
            <a:ext cx="6042142" cy="678146"/>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2800" b="1" dirty="0">
                <a:latin typeface="Arial" panose="020B0604020202020204" pitchFamily="34" charset="0"/>
                <a:cs typeface="Arial" panose="020B0604020202020204" pitchFamily="34" charset="0"/>
              </a:rPr>
              <a:t>Optimal time lags: State Level</a:t>
            </a:r>
          </a:p>
        </p:txBody>
      </p:sp>
      <p:sp>
        <p:nvSpPr>
          <p:cNvPr id="3" name="PB">
            <a:extLst>
              <a:ext uri="{FF2B5EF4-FFF2-40B4-BE49-F238E27FC236}">
                <a16:creationId xmlns:a16="http://schemas.microsoft.com/office/drawing/2014/main" id="{1D145506-E9AA-4CCA-9F86-56E2A0B635CD}"/>
              </a:ext>
            </a:extLst>
          </p:cNvPr>
          <p:cNvSpPr/>
          <p:nvPr/>
        </p:nvSpPr>
        <p:spPr>
          <a:xfrm>
            <a:off x="0" y="6705600"/>
            <a:ext cx="10450285"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659784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38159"/>
            <a:ext cx="4831080" cy="1072471"/>
          </a:xfrm>
        </p:spPr>
        <p:txBody>
          <a:bodyPr>
            <a:normAutofit/>
          </a:bodyPr>
          <a:lstStyle/>
          <a:p>
            <a:r>
              <a:rPr lang="en-CA" sz="4000" b="1" dirty="0">
                <a:latin typeface="Arial" panose="020B0604020202020204" pitchFamily="34" charset="0"/>
                <a:cs typeface="Arial" panose="020B0604020202020204" pitchFamily="34" charset="0"/>
              </a:rPr>
              <a:t>Research Impact</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EF4A1A3-626B-40D0-9E36-B9E4C72DF4E3}"/>
              </a:ext>
            </a:extLst>
          </p:cNvPr>
          <p:cNvSpPr>
            <a:spLocks noGrp="1"/>
          </p:cNvSpPr>
          <p:nvPr>
            <p:ph idx="1"/>
          </p:nvPr>
        </p:nvSpPr>
        <p:spPr>
          <a:xfrm>
            <a:off x="838199" y="1554480"/>
            <a:ext cx="10774679" cy="5034915"/>
          </a:xfrm>
        </p:spPr>
        <p:txBody>
          <a:bodyPr>
            <a:normAutofit/>
          </a:bodyPr>
          <a:lstStyle/>
          <a:p>
            <a:pPr marL="914400" lvl="1" indent="-457200">
              <a:buAutoNum type="arabicParenR"/>
            </a:pPr>
            <a:r>
              <a:rPr lang="en-CA" dirty="0">
                <a:solidFill>
                  <a:schemeClr val="bg2">
                    <a:lumMod val="25000"/>
                  </a:schemeClr>
                </a:solidFill>
                <a:latin typeface="Arial" panose="020B0604020202020204" pitchFamily="34" charset="0"/>
                <a:cs typeface="Arial" panose="020B0604020202020204" pitchFamily="34" charset="0"/>
              </a:rPr>
              <a:t>Computational Framework</a:t>
            </a:r>
          </a:p>
          <a:p>
            <a:pPr marL="914400" lvl="1" indent="-45720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AutoNum type="arabicParenR"/>
            </a:pPr>
            <a:r>
              <a:rPr lang="en-CA" dirty="0">
                <a:solidFill>
                  <a:schemeClr val="bg2">
                    <a:lumMod val="25000"/>
                  </a:schemeClr>
                </a:solidFill>
                <a:latin typeface="Arial" panose="020B0604020202020204" pitchFamily="34" charset="0"/>
                <a:cs typeface="Arial" panose="020B0604020202020204" pitchFamily="34" charset="0"/>
              </a:rPr>
              <a:t>Time: hashtag activism        physical protest</a:t>
            </a:r>
          </a:p>
          <a:p>
            <a:pPr marL="914400" lvl="1" indent="-45720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Font typeface="Arial" panose="020B0604020202020204" pitchFamily="34" charset="0"/>
              <a:buAutoNum type="arabicParenR"/>
            </a:pPr>
            <a:r>
              <a:rPr lang="en-CA" dirty="0">
                <a:solidFill>
                  <a:schemeClr val="bg2">
                    <a:lumMod val="25000"/>
                  </a:schemeClr>
                </a:solidFill>
                <a:latin typeface="Arial" panose="020B0604020202020204" pitchFamily="34" charset="0"/>
                <a:cs typeface="Arial" panose="020B0604020202020204" pitchFamily="34" charset="0"/>
              </a:rPr>
              <a:t>Space: hashtag activism        physical protest</a:t>
            </a:r>
          </a:p>
          <a:p>
            <a:pPr marL="914400" lvl="1" indent="-457200">
              <a:buFont typeface="Arial" panose="020B0604020202020204" pitchFamily="34" charset="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Font typeface="Arial" panose="020B0604020202020204" pitchFamily="34" charset="0"/>
              <a:buAutoNum type="arabicParenR"/>
            </a:pPr>
            <a:r>
              <a:rPr lang="en-CA" dirty="0">
                <a:solidFill>
                  <a:schemeClr val="bg2">
                    <a:lumMod val="25000"/>
                  </a:schemeClr>
                </a:solidFill>
                <a:latin typeface="Arial" panose="020B0604020202020204" pitchFamily="34" charset="0"/>
                <a:cs typeface="Arial" panose="020B0604020202020204" pitchFamily="34" charset="0"/>
              </a:rPr>
              <a:t>Deep learning application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social movement research</a:t>
            </a:r>
          </a:p>
          <a:p>
            <a:pPr marL="914400" lvl="1" indent="-457200">
              <a:buFont typeface="Arial" panose="020B0604020202020204" pitchFamily="34" charset="0"/>
              <a:buAutoNum type="arabicParenR"/>
            </a:pPr>
            <a:endPar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pPr marL="914400" lvl="1" indent="-457200">
              <a:buFont typeface="Arial" panose="020B0604020202020204" pitchFamily="34" charset="0"/>
              <a:buAutoNum type="arabicParenR"/>
            </a:pPr>
            <a:r>
              <a:rPr lang="en-CA" dirty="0">
                <a:solidFill>
                  <a:schemeClr val="bg2">
                    <a:lumMod val="25000"/>
                  </a:schemeClr>
                </a:solidFill>
                <a:latin typeface="Arial" panose="020B0604020202020204" pitchFamily="34" charset="0"/>
                <a:cs typeface="Arial" panose="020B0604020202020204" pitchFamily="34" charset="0"/>
              </a:rPr>
              <a:t>Mobilization Synergy Index (MSI)</a:t>
            </a:r>
          </a:p>
          <a:p>
            <a:pPr marL="914400" lvl="1" indent="-457200">
              <a:buFont typeface="Arial" panose="020B0604020202020204" pitchFamily="34" charset="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Font typeface="Arial" panose="020B0604020202020204" pitchFamily="34" charset="0"/>
              <a:buAutoNum type="arabicParenR"/>
            </a:pPr>
            <a:r>
              <a:rPr lang="en-CA" dirty="0">
                <a:solidFill>
                  <a:schemeClr val="bg2">
                    <a:lumMod val="25000"/>
                  </a:schemeClr>
                </a:solidFill>
                <a:latin typeface="Arial" panose="020B0604020202020204" pitchFamily="34" charset="0"/>
                <a:cs typeface="Arial" panose="020B0604020202020204" pitchFamily="34" charset="0"/>
              </a:rPr>
              <a:t>Hashtag activism: political consequences beyond physical protest</a:t>
            </a:r>
          </a:p>
          <a:p>
            <a:pPr marL="914400" lvl="2" indent="0">
              <a:buNone/>
            </a:pP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a:t>
            </a:r>
            <a:r>
              <a:rPr lang="en-CA" dirty="0">
                <a:solidFill>
                  <a:schemeClr val="bg2">
                    <a:lumMod val="25000"/>
                  </a:schemeClr>
                </a:solidFill>
                <a:latin typeface="Arial" panose="020B0604020202020204" pitchFamily="34" charset="0"/>
                <a:cs typeface="Arial" panose="020B0604020202020204" pitchFamily="34" charset="0"/>
              </a:rPr>
              <a:t>Space: hashtag activism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legislative action</a:t>
            </a:r>
          </a:p>
          <a:p>
            <a:pPr marL="914400" lvl="1" indent="-457200">
              <a:buFont typeface="Arial" panose="020B0604020202020204" pitchFamily="34" charset="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Font typeface="Arial" panose="020B0604020202020204" pitchFamily="34" charset="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a:p>
            <a:pPr marL="914400" lvl="1" indent="-457200">
              <a:buAutoNum type="arabicParenR"/>
            </a:pPr>
            <a:endParaRPr lang="en-CA" dirty="0">
              <a:solidFill>
                <a:schemeClr val="bg2">
                  <a:lumMod val="25000"/>
                </a:schemeClr>
              </a:solidFill>
              <a:latin typeface="Arial" panose="020B0604020202020204" pitchFamily="34" charset="0"/>
              <a:cs typeface="Arial" panose="020B0604020202020204" pitchFamily="34" charset="0"/>
            </a:endParaRPr>
          </a:p>
        </p:txBody>
      </p:sp>
      <p:cxnSp>
        <p:nvCxnSpPr>
          <p:cNvPr id="4" name="Straight Arrow Connector 3">
            <a:extLst>
              <a:ext uri="{FF2B5EF4-FFF2-40B4-BE49-F238E27FC236}">
                <a16:creationId xmlns:a16="http://schemas.microsoft.com/office/drawing/2014/main" id="{3D312349-FFAC-44C6-BAF2-74761F10E468}"/>
              </a:ext>
            </a:extLst>
          </p:cNvPr>
          <p:cNvCxnSpPr/>
          <p:nvPr/>
        </p:nvCxnSpPr>
        <p:spPr>
          <a:xfrm>
            <a:off x="5040630" y="2566035"/>
            <a:ext cx="52006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3C31601F-BA5F-45FE-81B6-2C38ECBDB04A}"/>
              </a:ext>
            </a:extLst>
          </p:cNvPr>
          <p:cNvCxnSpPr/>
          <p:nvPr/>
        </p:nvCxnSpPr>
        <p:spPr>
          <a:xfrm>
            <a:off x="5204460" y="3335655"/>
            <a:ext cx="520065" cy="0"/>
          </a:xfrm>
          <a:prstGeom prst="straightConnector1">
            <a:avLst/>
          </a:prstGeom>
          <a:ln w="28575">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3" name="PB">
            <a:extLst>
              <a:ext uri="{FF2B5EF4-FFF2-40B4-BE49-F238E27FC236}">
                <a16:creationId xmlns:a16="http://schemas.microsoft.com/office/drawing/2014/main" id="{3112C664-4D72-4EC9-AA4F-F36A780F1BAD}"/>
              </a:ext>
            </a:extLst>
          </p:cNvPr>
          <p:cNvSpPr/>
          <p:nvPr/>
        </p:nvSpPr>
        <p:spPr>
          <a:xfrm>
            <a:off x="0" y="6705600"/>
            <a:ext cx="10668000"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2013196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6" name="Oval 5">
            <a:extLst>
              <a:ext uri="{FF2B5EF4-FFF2-40B4-BE49-F238E27FC236}">
                <a16:creationId xmlns:a16="http://schemas.microsoft.com/office/drawing/2014/main" id="{404D1BF4-EF5D-4447-8454-C35A737F76E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BE593BA-B4A6-4E30-BD48-87FCEECC47D6}"/>
              </a:ext>
            </a:extLst>
          </p:cNvPr>
          <p:cNvSpPr/>
          <p:nvPr/>
        </p:nvSpPr>
        <p:spPr>
          <a:xfrm>
            <a:off x="7712031" y="3964428"/>
            <a:ext cx="2291940"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social movements</a:t>
            </a:r>
          </a:p>
        </p:txBody>
      </p:sp>
      <p:cxnSp>
        <p:nvCxnSpPr>
          <p:cNvPr id="8" name="Connector: Curved 7">
            <a:extLst>
              <a:ext uri="{FF2B5EF4-FFF2-40B4-BE49-F238E27FC236}">
                <a16:creationId xmlns:a16="http://schemas.microsoft.com/office/drawing/2014/main" id="{54442E21-F6C0-419E-B416-CA53E4209F03}"/>
              </a:ext>
            </a:extLst>
          </p:cNvPr>
          <p:cNvCxnSpPr>
            <a:cxnSpLocks/>
            <a:stCxn id="6" idx="6"/>
            <a:endCxn id="7" idx="0"/>
          </p:cNvCxnSpPr>
          <p:nvPr/>
        </p:nvCxnSpPr>
        <p:spPr>
          <a:xfrm>
            <a:off x="6868641" y="2448901"/>
            <a:ext cx="1989360" cy="1515527"/>
          </a:xfrm>
          <a:prstGeom prst="curved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ax, vector graphics, tool&#10;&#10;Description automatically generated">
            <a:extLst>
              <a:ext uri="{FF2B5EF4-FFF2-40B4-BE49-F238E27FC236}">
                <a16:creationId xmlns:a16="http://schemas.microsoft.com/office/drawing/2014/main" id="{3FD7FAB2-134C-42D3-93E1-F1C33F31B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sp>
        <p:nvSpPr>
          <p:cNvPr id="10" name="TextBox 9">
            <a:extLst>
              <a:ext uri="{FF2B5EF4-FFF2-40B4-BE49-F238E27FC236}">
                <a16:creationId xmlns:a16="http://schemas.microsoft.com/office/drawing/2014/main" id="{148FE788-64BB-43CB-8879-CF0F9AA99A83}"/>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tx1"/>
                </a:solidFill>
                <a:latin typeface="Arial" panose="020B0604020202020204" pitchFamily="34" charset="0"/>
                <a:cs typeface="Arial" panose="020B0604020202020204" pitchFamily="34" charset="0"/>
              </a:rPr>
              <a:t>Hashtag a</a:t>
            </a:r>
            <a:r>
              <a:rPr lang="en-CA" sz="2000" b="1" dirty="0">
                <a:latin typeface="Arial" panose="020B0604020202020204" pitchFamily="34" charset="0"/>
                <a:cs typeface="Arial" panose="020B0604020202020204" pitchFamily="34" charset="0"/>
              </a:rPr>
              <a:t>ctivism</a:t>
            </a:r>
            <a:endParaRPr lang="en-CA" sz="2000" b="1" dirty="0">
              <a:solidFill>
                <a:schemeClr val="tx1"/>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13CBCA3E-936B-4BD3-94FE-29176EB1152F}"/>
              </a:ext>
            </a:extLst>
          </p:cNvPr>
          <p:cNvSpPr/>
          <p:nvPr/>
        </p:nvSpPr>
        <p:spPr>
          <a:xfrm>
            <a:off x="2188030" y="3964428"/>
            <a:ext cx="2291940"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political discourse</a:t>
            </a:r>
          </a:p>
        </p:txBody>
      </p:sp>
      <p:cxnSp>
        <p:nvCxnSpPr>
          <p:cNvPr id="17" name="Connector: Curved 16">
            <a:extLst>
              <a:ext uri="{FF2B5EF4-FFF2-40B4-BE49-F238E27FC236}">
                <a16:creationId xmlns:a16="http://schemas.microsoft.com/office/drawing/2014/main" id="{603A4C24-D554-4392-B4B3-EF06E45ED063}"/>
              </a:ext>
            </a:extLst>
          </p:cNvPr>
          <p:cNvCxnSpPr>
            <a:cxnSpLocks/>
            <a:stCxn id="6" idx="2"/>
            <a:endCxn id="16" idx="0"/>
          </p:cNvCxnSpPr>
          <p:nvPr/>
        </p:nvCxnSpPr>
        <p:spPr>
          <a:xfrm rot="10800000" flipV="1">
            <a:off x="3334001" y="2448900"/>
            <a:ext cx="1755115" cy="1515527"/>
          </a:xfrm>
          <a:prstGeom prst="curved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PB">
            <a:extLst>
              <a:ext uri="{FF2B5EF4-FFF2-40B4-BE49-F238E27FC236}">
                <a16:creationId xmlns:a16="http://schemas.microsoft.com/office/drawing/2014/main" id="{1F7C4135-3C8C-43F5-8298-36AE45D42716}"/>
              </a:ext>
            </a:extLst>
          </p:cNvPr>
          <p:cNvSpPr/>
          <p:nvPr/>
        </p:nvSpPr>
        <p:spPr>
          <a:xfrm>
            <a:off x="0" y="6705600"/>
            <a:ext cx="1088571"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7994281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541019" y="222885"/>
            <a:ext cx="6214111" cy="725805"/>
          </a:xfrm>
        </p:spPr>
        <p:txBody>
          <a:bodyPr>
            <a:normAutofit/>
          </a:bodyPr>
          <a:lstStyle/>
          <a:p>
            <a:r>
              <a:rPr lang="en-CA" sz="4000" b="1" dirty="0">
                <a:latin typeface="Arial" panose="020B0604020202020204" pitchFamily="34" charset="0"/>
                <a:cs typeface="Arial" panose="020B0604020202020204" pitchFamily="34" charset="0"/>
              </a:rPr>
              <a:t>Ethical Considerations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4" name="Content Placeholder 2">
            <a:extLst>
              <a:ext uri="{FF2B5EF4-FFF2-40B4-BE49-F238E27FC236}">
                <a16:creationId xmlns:a16="http://schemas.microsoft.com/office/drawing/2014/main" id="{6B7B5626-F877-4DA4-9588-FD1FCC79866F}"/>
              </a:ext>
            </a:extLst>
          </p:cNvPr>
          <p:cNvSpPr>
            <a:spLocks noGrp="1"/>
          </p:cNvSpPr>
          <p:nvPr>
            <p:ph idx="1"/>
          </p:nvPr>
        </p:nvSpPr>
        <p:spPr>
          <a:xfrm>
            <a:off x="142875" y="1000125"/>
            <a:ext cx="11818620" cy="5803446"/>
          </a:xfrm>
        </p:spPr>
        <p:txBody>
          <a:bodyPr>
            <a:normAutofit lnSpcReduction="10000"/>
          </a:bodyPr>
          <a:lstStyle/>
          <a:p>
            <a:pPr lvl="1">
              <a:buFontTx/>
              <a:buChar char="-"/>
            </a:pPr>
            <a:r>
              <a:rPr lang="en-CA" sz="2800" dirty="0">
                <a:solidFill>
                  <a:schemeClr val="bg2">
                    <a:lumMod val="25000"/>
                  </a:schemeClr>
                </a:solidFill>
                <a:latin typeface="Arial" panose="020B0604020202020204" pitchFamily="34" charset="0"/>
                <a:cs typeface="Arial" panose="020B0604020202020204" pitchFamily="34" charset="0"/>
              </a:rPr>
              <a:t>Outcome of this research: </a:t>
            </a:r>
            <a:r>
              <a:rPr lang="en-CA" sz="2800" b="1" dirty="0">
                <a:solidFill>
                  <a:schemeClr val="bg2">
                    <a:lumMod val="25000"/>
                  </a:schemeClr>
                </a:solidFill>
                <a:latin typeface="Arial" panose="020B0604020202020204" pitchFamily="34" charset="0"/>
                <a:cs typeface="Arial" panose="020B0604020202020204" pitchFamily="34" charset="0"/>
              </a:rPr>
              <a:t>exciting</a:t>
            </a:r>
            <a:r>
              <a:rPr lang="en-CA" sz="2800" dirty="0">
                <a:solidFill>
                  <a:schemeClr val="bg2">
                    <a:lumMod val="25000"/>
                  </a:schemeClr>
                </a:solidFill>
                <a:latin typeface="Arial" panose="020B0604020202020204" pitchFamily="34" charset="0"/>
                <a:cs typeface="Arial" panose="020B0604020202020204" pitchFamily="34" charset="0"/>
              </a:rPr>
              <a:t> BUT </a:t>
            </a:r>
            <a:r>
              <a:rPr lang="en-CA" sz="2800" b="1" dirty="0">
                <a:solidFill>
                  <a:schemeClr val="bg2">
                    <a:lumMod val="25000"/>
                  </a:schemeClr>
                </a:solidFill>
                <a:latin typeface="Arial" panose="020B0604020202020204" pitchFamily="34" charset="0"/>
                <a:cs typeface="Arial" panose="020B0604020202020204" pitchFamily="34" charset="0"/>
              </a:rPr>
              <a:t>problematic</a:t>
            </a:r>
          </a:p>
          <a:p>
            <a:pPr lvl="1">
              <a:buFontTx/>
              <a:buChar char="-"/>
            </a:pPr>
            <a:endParaRPr lang="en-CA" sz="2800" b="1" dirty="0">
              <a:solidFill>
                <a:schemeClr val="bg2">
                  <a:lumMod val="25000"/>
                </a:schemeClr>
              </a:solidFill>
              <a:latin typeface="Arial" panose="020B0604020202020204" pitchFamily="34" charset="0"/>
              <a:cs typeface="Arial" panose="020B0604020202020204" pitchFamily="34" charset="0"/>
            </a:endParaRPr>
          </a:p>
          <a:p>
            <a:pPr lvl="1">
              <a:buFontTx/>
              <a:buChar char="-"/>
            </a:pPr>
            <a:r>
              <a:rPr lang="en-CA" sz="2800" dirty="0">
                <a:solidFill>
                  <a:schemeClr val="bg2">
                    <a:lumMod val="25000"/>
                  </a:schemeClr>
                </a:solidFill>
                <a:latin typeface="Arial" panose="020B0604020202020204" pitchFamily="34" charset="0"/>
                <a:cs typeface="Arial" panose="020B0604020202020204" pitchFamily="34" charset="0"/>
              </a:rPr>
              <a:t>Social impact </a:t>
            </a:r>
            <a:r>
              <a:rPr lang="en-CA" sz="2800" b="1" dirty="0">
                <a:solidFill>
                  <a:schemeClr val="bg2">
                    <a:lumMod val="25000"/>
                  </a:schemeClr>
                </a:solidFill>
                <a:latin typeface="Arial" panose="020B0604020202020204" pitchFamily="34" charset="0"/>
                <a:cs typeface="Arial" panose="020B0604020202020204" pitchFamily="34" charset="0"/>
              </a:rPr>
              <a:t>could</a:t>
            </a:r>
            <a:r>
              <a:rPr lang="en-CA" sz="2800" dirty="0">
                <a:solidFill>
                  <a:schemeClr val="bg2">
                    <a:lumMod val="25000"/>
                  </a:schemeClr>
                </a:solidFill>
                <a:latin typeface="Arial" panose="020B0604020202020204" pitchFamily="34" charset="0"/>
                <a:cs typeface="Arial" panose="020B0604020202020204" pitchFamily="34" charset="0"/>
              </a:rPr>
              <a:t> be damaging: </a:t>
            </a:r>
          </a:p>
          <a:p>
            <a:pPr lvl="2">
              <a:buFontTx/>
              <a:buChar char="-"/>
            </a:pPr>
            <a:r>
              <a:rPr lang="en-CA" sz="2400" dirty="0">
                <a:solidFill>
                  <a:schemeClr val="bg2">
                    <a:lumMod val="25000"/>
                  </a:schemeClr>
                </a:solidFill>
                <a:latin typeface="Arial" panose="020B0604020202020204" pitchFamily="34" charset="0"/>
                <a:cs typeface="Arial" panose="020B0604020202020204" pitchFamily="34" charset="0"/>
              </a:rPr>
              <a:t>law enforcement </a:t>
            </a:r>
            <a:r>
              <a:rPr lang="en-CA" sz="2400"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predict location of physical protests </a:t>
            </a:r>
          </a:p>
          <a:p>
            <a:pPr lvl="1">
              <a:buFontTx/>
              <a:buChar char="-"/>
            </a:pPr>
            <a:endParaRPr lang="en-CA" sz="2800"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pPr lvl="1">
              <a:buFontTx/>
              <a:buChar char="-"/>
            </a:pPr>
            <a:r>
              <a:rPr lang="en-CA" sz="2800"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Who should </a:t>
            </a:r>
            <a:r>
              <a:rPr lang="en-CA" sz="2800"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responsible</a:t>
            </a:r>
            <a:r>
              <a:rPr lang="en-CA" sz="2800"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for mitigating against these impacts?</a:t>
            </a:r>
          </a:p>
          <a:p>
            <a:pPr lvl="2">
              <a:buFontTx/>
              <a:buChar char="-"/>
            </a:pPr>
            <a:r>
              <a:rPr lang="en-CA" sz="2400"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Policy makers</a:t>
            </a:r>
          </a:p>
          <a:p>
            <a:pPr lvl="2">
              <a:buFontTx/>
              <a:buChar char="-"/>
            </a:pPr>
            <a:r>
              <a:rPr lang="en-CA" sz="2400"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Social media companies (i.e. Twitter)</a:t>
            </a:r>
          </a:p>
          <a:p>
            <a:pPr lvl="1">
              <a:buFontTx/>
              <a:buChar char="-"/>
            </a:pPr>
            <a:endParaRPr lang="en-CA" sz="2800"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pPr lvl="1">
              <a:buFontTx/>
              <a:buChar char="-"/>
            </a:pPr>
            <a:r>
              <a:rPr lang="en-CA" sz="2800"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How to mitigate: </a:t>
            </a:r>
            <a:r>
              <a:rPr lang="en-CA" sz="2800"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boundaries to access</a:t>
            </a:r>
          </a:p>
          <a:p>
            <a:pPr lvl="2">
              <a:buFontTx/>
              <a:buChar char="-"/>
            </a:pP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regulatory policies: limit the use of location data from social media by law enforcement</a:t>
            </a:r>
          </a:p>
          <a:p>
            <a:pPr lvl="2">
              <a:buFontTx/>
              <a:buChar char="-"/>
            </a:pPr>
            <a:r>
              <a:rPr lang="en-CA" b="0" i="0" dirty="0">
                <a:effectLst/>
                <a:latin typeface="Arial" panose="020B0604020202020204" pitchFamily="34" charset="0"/>
              </a:rPr>
              <a:t>usage policies: limit access to specific data attributes for law enforcement agencies</a:t>
            </a:r>
          </a:p>
          <a:p>
            <a:pPr marL="914400" lvl="2" indent="0">
              <a:buNone/>
            </a:pPr>
            <a:endPar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pPr marL="914400" lvl="2" indent="0">
              <a:buNone/>
            </a:pPr>
            <a:endParaRPr lang="en-CA" b="0" i="0" dirty="0">
              <a:effectLst/>
              <a:latin typeface="Arial" panose="020B0604020202020204" pitchFamily="34" charset="0"/>
            </a:endParaRPr>
          </a:p>
          <a:p>
            <a:pPr marL="914400" lvl="2" indent="0">
              <a:buNone/>
            </a:pPr>
            <a:r>
              <a:rPr lang="en-CA" b="0" i="0" dirty="0">
                <a:effectLst/>
                <a:latin typeface="Arial" panose="020B0604020202020204" pitchFamily="34" charset="0"/>
              </a:rPr>
              <a:t>activist groups can safeguard their opportunity to lawfully voice their concerns for more progressive policies through physical protest</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a:t>
            </a:r>
          </a:p>
        </p:txBody>
      </p:sp>
      <p:cxnSp>
        <p:nvCxnSpPr>
          <p:cNvPr id="5" name="Straight Arrow Connector 4">
            <a:extLst>
              <a:ext uri="{FF2B5EF4-FFF2-40B4-BE49-F238E27FC236}">
                <a16:creationId xmlns:a16="http://schemas.microsoft.com/office/drawing/2014/main" id="{36069414-B58C-4261-91A6-8D6E079B7EB0}"/>
              </a:ext>
            </a:extLst>
          </p:cNvPr>
          <p:cNvCxnSpPr>
            <a:cxnSpLocks/>
          </p:cNvCxnSpPr>
          <p:nvPr/>
        </p:nvCxnSpPr>
        <p:spPr>
          <a:xfrm>
            <a:off x="270507" y="6440805"/>
            <a:ext cx="667704" cy="0"/>
          </a:xfrm>
          <a:prstGeom prst="straightConnector1">
            <a:avLst/>
          </a:prstGeom>
          <a:ln w="7620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 name="PB">
            <a:extLst>
              <a:ext uri="{FF2B5EF4-FFF2-40B4-BE49-F238E27FC236}">
                <a16:creationId xmlns:a16="http://schemas.microsoft.com/office/drawing/2014/main" id="{70823A94-F63C-47C9-AF3F-58D3EB14EDBA}"/>
              </a:ext>
            </a:extLst>
          </p:cNvPr>
          <p:cNvSpPr/>
          <p:nvPr/>
        </p:nvSpPr>
        <p:spPr>
          <a:xfrm>
            <a:off x="0" y="6705600"/>
            <a:ext cx="10885715"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417087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lnSpcReduction="1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
        <p:nvSpPr>
          <p:cNvPr id="3" name="PB">
            <a:extLst>
              <a:ext uri="{FF2B5EF4-FFF2-40B4-BE49-F238E27FC236}">
                <a16:creationId xmlns:a16="http://schemas.microsoft.com/office/drawing/2014/main" id="{27665792-6213-4198-8F1C-8CA77D44E174}"/>
              </a:ext>
            </a:extLst>
          </p:cNvPr>
          <p:cNvSpPr/>
          <p:nvPr/>
        </p:nvSpPr>
        <p:spPr>
          <a:xfrm>
            <a:off x="0" y="6705600"/>
            <a:ext cx="11103428"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769232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F5E4-7585-4577-9679-F5A9EDB67CC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6F0F286-7D95-492E-A489-D7A902AABDA5}"/>
              </a:ext>
            </a:extLst>
          </p:cNvPr>
          <p:cNvSpPr>
            <a:spLocks noGrp="1"/>
          </p:cNvSpPr>
          <p:nvPr>
            <p:ph idx="1"/>
          </p:nvPr>
        </p:nvSpPr>
        <p:spPr/>
        <p:txBody>
          <a:bodyPr/>
          <a:lstStyle/>
          <a:p>
            <a:endParaRPr lang="en-CA"/>
          </a:p>
        </p:txBody>
      </p:sp>
      <p:sp>
        <p:nvSpPr>
          <p:cNvPr id="4" name="PB">
            <a:extLst>
              <a:ext uri="{FF2B5EF4-FFF2-40B4-BE49-F238E27FC236}">
                <a16:creationId xmlns:a16="http://schemas.microsoft.com/office/drawing/2014/main" id="{73F1D7C7-5A71-4E78-B008-52E7799C2D60}"/>
              </a:ext>
            </a:extLst>
          </p:cNvPr>
          <p:cNvSpPr/>
          <p:nvPr/>
        </p:nvSpPr>
        <p:spPr>
          <a:xfrm>
            <a:off x="0" y="6705600"/>
            <a:ext cx="11321143"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118475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F5E4-7585-4577-9679-F5A9EDB67CC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6F0F286-7D95-492E-A489-D7A902AABDA5}"/>
              </a:ext>
            </a:extLst>
          </p:cNvPr>
          <p:cNvSpPr>
            <a:spLocks noGrp="1"/>
          </p:cNvSpPr>
          <p:nvPr>
            <p:ph idx="1"/>
          </p:nvPr>
        </p:nvSpPr>
        <p:spPr/>
        <p:txBody>
          <a:bodyPr/>
          <a:lstStyle/>
          <a:p>
            <a:endParaRPr lang="en-CA"/>
          </a:p>
        </p:txBody>
      </p:sp>
      <p:pic>
        <p:nvPicPr>
          <p:cNvPr id="4" name="Picture 3">
            <a:extLst>
              <a:ext uri="{FF2B5EF4-FFF2-40B4-BE49-F238E27FC236}">
                <a16:creationId xmlns:a16="http://schemas.microsoft.com/office/drawing/2014/main" id="{7970940D-0D93-48B7-9CF7-B04968421846}"/>
              </a:ext>
            </a:extLst>
          </p:cNvPr>
          <p:cNvPicPr>
            <a:picLocks noChangeAspect="1"/>
          </p:cNvPicPr>
          <p:nvPr/>
        </p:nvPicPr>
        <p:blipFill>
          <a:blip r:embed="rId2"/>
          <a:stretch>
            <a:fillRect/>
          </a:stretch>
        </p:blipFill>
        <p:spPr>
          <a:xfrm>
            <a:off x="0" y="0"/>
            <a:ext cx="9320368" cy="6858000"/>
          </a:xfrm>
          <a:prstGeom prst="rect">
            <a:avLst/>
          </a:prstGeom>
        </p:spPr>
      </p:pic>
      <p:sp>
        <p:nvSpPr>
          <p:cNvPr id="5" name="PB">
            <a:extLst>
              <a:ext uri="{FF2B5EF4-FFF2-40B4-BE49-F238E27FC236}">
                <a16:creationId xmlns:a16="http://schemas.microsoft.com/office/drawing/2014/main" id="{56736A4C-D236-4A22-9164-B8D8485749F6}"/>
              </a:ext>
            </a:extLst>
          </p:cNvPr>
          <p:cNvSpPr/>
          <p:nvPr/>
        </p:nvSpPr>
        <p:spPr>
          <a:xfrm>
            <a:off x="0" y="6705600"/>
            <a:ext cx="11538857"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9074206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F5E4-7585-4577-9679-F5A9EDB67CC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6F0F286-7D95-492E-A489-D7A902AABDA5}"/>
              </a:ext>
            </a:extLst>
          </p:cNvPr>
          <p:cNvSpPr>
            <a:spLocks noGrp="1"/>
          </p:cNvSpPr>
          <p:nvPr>
            <p:ph idx="1"/>
          </p:nvPr>
        </p:nvSpPr>
        <p:spPr/>
        <p:txBody>
          <a:bodyPr/>
          <a:lstStyle/>
          <a:p>
            <a:endParaRPr lang="en-CA"/>
          </a:p>
        </p:txBody>
      </p:sp>
      <p:sp>
        <p:nvSpPr>
          <p:cNvPr id="4" name="PB">
            <a:extLst>
              <a:ext uri="{FF2B5EF4-FFF2-40B4-BE49-F238E27FC236}">
                <a16:creationId xmlns:a16="http://schemas.microsoft.com/office/drawing/2014/main" id="{5A314CC5-4775-44DD-AC42-5CC70C909839}"/>
              </a:ext>
            </a:extLst>
          </p:cNvPr>
          <p:cNvSpPr/>
          <p:nvPr/>
        </p:nvSpPr>
        <p:spPr>
          <a:xfrm>
            <a:off x="0" y="6705600"/>
            <a:ext cx="11756572"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14800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38159"/>
            <a:ext cx="4831080" cy="1072471"/>
          </a:xfrm>
        </p:spPr>
        <p:txBody>
          <a:bodyPr>
            <a:normAutofit/>
          </a:bodyPr>
          <a:lstStyle/>
          <a:p>
            <a:r>
              <a:rPr lang="en-CA" sz="4000" b="1" dirty="0">
                <a:latin typeface="Arial" panose="020B0604020202020204" pitchFamily="34" charset="0"/>
                <a:cs typeface="Arial" panose="020B0604020202020204" pitchFamily="34" charset="0"/>
              </a:rPr>
              <a:t>Limitations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6" name="Content Placeholder 2">
            <a:extLst>
              <a:ext uri="{FF2B5EF4-FFF2-40B4-BE49-F238E27FC236}">
                <a16:creationId xmlns:a16="http://schemas.microsoft.com/office/drawing/2014/main" id="{5EF4A1A3-626B-40D0-9E36-B9E4C72DF4E3}"/>
              </a:ext>
            </a:extLst>
          </p:cNvPr>
          <p:cNvSpPr>
            <a:spLocks noGrp="1"/>
          </p:cNvSpPr>
          <p:nvPr>
            <p:ph idx="1"/>
          </p:nvPr>
        </p:nvSpPr>
        <p:spPr>
          <a:xfrm>
            <a:off x="838200" y="2508885"/>
            <a:ext cx="10774679" cy="2680335"/>
          </a:xfrm>
        </p:spPr>
        <p:txBody>
          <a:bodyPr>
            <a:normAutofit/>
          </a:bodyPr>
          <a:lstStyle/>
          <a:p>
            <a:pPr marL="914400" lvl="1" indent="-457200">
              <a:buAutoNum type="arabicParenR"/>
            </a:pPr>
            <a:r>
              <a:rPr lang="en-CA" sz="2800" dirty="0">
                <a:solidFill>
                  <a:schemeClr val="bg2">
                    <a:lumMod val="25000"/>
                  </a:schemeClr>
                </a:solidFill>
                <a:latin typeface="Arial" panose="020B0604020202020204" pitchFamily="34" charset="0"/>
                <a:cs typeface="Arial" panose="020B0604020202020204" pitchFamily="34" charset="0"/>
              </a:rPr>
              <a:t>External Validity</a:t>
            </a:r>
          </a:p>
          <a:p>
            <a:pPr marL="914400" lvl="1" indent="-457200">
              <a:buAutoNum type="arabicParenR"/>
            </a:pPr>
            <a:endParaRPr lang="en-CA" sz="2800" dirty="0">
              <a:solidFill>
                <a:schemeClr val="bg2">
                  <a:lumMod val="25000"/>
                </a:schemeClr>
              </a:solidFill>
              <a:latin typeface="Arial" panose="020B0604020202020204" pitchFamily="34" charset="0"/>
              <a:cs typeface="Arial" panose="020B0604020202020204" pitchFamily="34" charset="0"/>
            </a:endParaRPr>
          </a:p>
          <a:p>
            <a:pPr marL="914400" lvl="1" indent="-457200">
              <a:buAutoNum type="arabicParenR"/>
            </a:pPr>
            <a:r>
              <a:rPr lang="en-CA" sz="2800" dirty="0">
                <a:solidFill>
                  <a:schemeClr val="bg2">
                    <a:lumMod val="25000"/>
                  </a:schemeClr>
                </a:solidFill>
                <a:latin typeface="Arial" panose="020B0604020202020204" pitchFamily="34" charset="0"/>
                <a:cs typeface="Arial" panose="020B0604020202020204" pitchFamily="34" charset="0"/>
              </a:rPr>
              <a:t>Spatial Resolution</a:t>
            </a:r>
          </a:p>
          <a:p>
            <a:pPr marL="914400" lvl="1" indent="-457200">
              <a:buAutoNum type="arabicParenR"/>
            </a:pPr>
            <a:endParaRPr lang="en-CA" sz="2800" dirty="0">
              <a:solidFill>
                <a:schemeClr val="bg2">
                  <a:lumMod val="25000"/>
                </a:schemeClr>
              </a:solidFill>
              <a:latin typeface="Arial" panose="020B0604020202020204" pitchFamily="34" charset="0"/>
              <a:cs typeface="Arial" panose="020B0604020202020204" pitchFamily="34" charset="0"/>
            </a:endParaRPr>
          </a:p>
          <a:p>
            <a:pPr marL="914400" lvl="1" indent="-457200">
              <a:buFont typeface="Arial" panose="020B0604020202020204" pitchFamily="34" charset="0"/>
              <a:buAutoNum type="arabicParenR"/>
            </a:pPr>
            <a:r>
              <a:rPr lang="en-CA" sz="2800" dirty="0">
                <a:solidFill>
                  <a:schemeClr val="bg2">
                    <a:lumMod val="25000"/>
                  </a:schemeClr>
                </a:solidFill>
                <a:latin typeface="Arial" panose="020B0604020202020204" pitchFamily="34" charset="0"/>
                <a:cs typeface="Arial" panose="020B0604020202020204" pitchFamily="34" charset="0"/>
              </a:rPr>
              <a:t>Restrictive Legislative Data</a:t>
            </a:r>
          </a:p>
        </p:txBody>
      </p:sp>
      <p:sp>
        <p:nvSpPr>
          <p:cNvPr id="2" name="PB">
            <a:extLst>
              <a:ext uri="{FF2B5EF4-FFF2-40B4-BE49-F238E27FC236}">
                <a16:creationId xmlns:a16="http://schemas.microsoft.com/office/drawing/2014/main" id="{9E28D46E-C107-48F2-B139-536CF1E770A2}"/>
              </a:ext>
            </a:extLst>
          </p:cNvPr>
          <p:cNvSpPr/>
          <p:nvPr/>
        </p:nvSpPr>
        <p:spPr>
          <a:xfrm>
            <a:off x="0" y="6705600"/>
            <a:ext cx="11974285"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7206704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763D735-6DB7-4239-9AE4-F7DA16216430}"/>
              </a:ext>
            </a:extLst>
          </p:cNvPr>
          <p:cNvSpPr/>
          <p:nvPr/>
        </p:nvSpPr>
        <p:spPr>
          <a:xfrm>
            <a:off x="8837259" y="987485"/>
            <a:ext cx="1943100" cy="863297"/>
          </a:xfrm>
          <a:prstGeom prst="rect">
            <a:avLst/>
          </a:prstGeom>
          <a:solidFill>
            <a:srgbClr val="F2B8BE"/>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National-level physical protest counts and tweet counts by day (training data) fed as 7-day windows</a:t>
            </a:r>
          </a:p>
        </p:txBody>
      </p:sp>
      <p:sp>
        <p:nvSpPr>
          <p:cNvPr id="5" name="Rectangle 4">
            <a:extLst>
              <a:ext uri="{FF2B5EF4-FFF2-40B4-BE49-F238E27FC236}">
                <a16:creationId xmlns:a16="http://schemas.microsoft.com/office/drawing/2014/main" id="{50F0BE1B-84CD-442E-B834-7AC5025EEF85}"/>
              </a:ext>
            </a:extLst>
          </p:cNvPr>
          <p:cNvSpPr/>
          <p:nvPr/>
        </p:nvSpPr>
        <p:spPr>
          <a:xfrm>
            <a:off x="7516948" y="3310304"/>
            <a:ext cx="1136996" cy="808812"/>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Long Short Term Memory Neural Network (LSTM)</a:t>
            </a:r>
          </a:p>
        </p:txBody>
      </p:sp>
      <p:cxnSp>
        <p:nvCxnSpPr>
          <p:cNvPr id="6" name="Connector: Elbow 5">
            <a:extLst>
              <a:ext uri="{FF2B5EF4-FFF2-40B4-BE49-F238E27FC236}">
                <a16:creationId xmlns:a16="http://schemas.microsoft.com/office/drawing/2014/main" id="{37CC309A-68FF-41C5-9BAD-A2857C8D7B3E}"/>
              </a:ext>
            </a:extLst>
          </p:cNvPr>
          <p:cNvCxnSpPr>
            <a:cxnSpLocks/>
            <a:stCxn id="4" idx="1"/>
            <a:endCxn id="5" idx="0"/>
          </p:cNvCxnSpPr>
          <p:nvPr/>
        </p:nvCxnSpPr>
        <p:spPr>
          <a:xfrm rot="10800000" flipV="1">
            <a:off x="8085447" y="1419134"/>
            <a:ext cx="751813" cy="189117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 name="Rectangle 6">
            <a:extLst>
              <a:ext uri="{FF2B5EF4-FFF2-40B4-BE49-F238E27FC236}">
                <a16:creationId xmlns:a16="http://schemas.microsoft.com/office/drawing/2014/main" id="{A3778A95-F846-465C-ABB4-D4DADA97F09B}"/>
              </a:ext>
            </a:extLst>
          </p:cNvPr>
          <p:cNvSpPr/>
          <p:nvPr/>
        </p:nvSpPr>
        <p:spPr>
          <a:xfrm>
            <a:off x="9287646" y="2324660"/>
            <a:ext cx="1030599" cy="634220"/>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Vector Auto Regressive (VAR) model</a:t>
            </a:r>
          </a:p>
        </p:txBody>
      </p:sp>
      <p:cxnSp>
        <p:nvCxnSpPr>
          <p:cNvPr id="8" name="Straight Arrow Connector 7">
            <a:extLst>
              <a:ext uri="{FF2B5EF4-FFF2-40B4-BE49-F238E27FC236}">
                <a16:creationId xmlns:a16="http://schemas.microsoft.com/office/drawing/2014/main" id="{00870D22-9AC2-41FA-BDD3-1A7217FEB9F4}"/>
              </a:ext>
            </a:extLst>
          </p:cNvPr>
          <p:cNvCxnSpPr>
            <a:cxnSpLocks/>
            <a:stCxn id="4" idx="2"/>
            <a:endCxn id="7" idx="0"/>
          </p:cNvCxnSpPr>
          <p:nvPr/>
        </p:nvCxnSpPr>
        <p:spPr>
          <a:xfrm flipH="1">
            <a:off x="9802946" y="1850782"/>
            <a:ext cx="5863" cy="473878"/>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30E56D61-5D3D-4602-952C-CD87538FEF5C}"/>
              </a:ext>
            </a:extLst>
          </p:cNvPr>
          <p:cNvCxnSpPr>
            <a:cxnSpLocks/>
            <a:stCxn id="7" idx="2"/>
            <a:endCxn id="10" idx="0"/>
          </p:cNvCxnSpPr>
          <p:nvPr/>
        </p:nvCxnSpPr>
        <p:spPr>
          <a:xfrm>
            <a:off x="9802946" y="2958880"/>
            <a:ext cx="0" cy="468366"/>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0" name="Rectangle 9">
            <a:extLst>
              <a:ext uri="{FF2B5EF4-FFF2-40B4-BE49-F238E27FC236}">
                <a16:creationId xmlns:a16="http://schemas.microsoft.com/office/drawing/2014/main" id="{13204082-20DF-4E83-A1A1-46FDEBACF9AE}"/>
              </a:ext>
            </a:extLst>
          </p:cNvPr>
          <p:cNvSpPr/>
          <p:nvPr/>
        </p:nvSpPr>
        <p:spPr>
          <a:xfrm>
            <a:off x="9287646" y="3427246"/>
            <a:ext cx="1030599" cy="583726"/>
          </a:xfrm>
          <a:prstGeom prst="rect">
            <a:avLst/>
          </a:prstGeom>
          <a:solidFill>
            <a:srgbClr val="F2B8BE"/>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Fitted values from VAR</a:t>
            </a:r>
          </a:p>
        </p:txBody>
      </p:sp>
      <p:cxnSp>
        <p:nvCxnSpPr>
          <p:cNvPr id="11" name="Straight Arrow Connector 10">
            <a:extLst>
              <a:ext uri="{FF2B5EF4-FFF2-40B4-BE49-F238E27FC236}">
                <a16:creationId xmlns:a16="http://schemas.microsoft.com/office/drawing/2014/main" id="{1698ED32-4458-40FF-B9EC-05A788EC82C5}"/>
              </a:ext>
            </a:extLst>
          </p:cNvPr>
          <p:cNvCxnSpPr>
            <a:cxnSpLocks/>
            <a:stCxn id="10" idx="1"/>
            <a:endCxn id="5" idx="3"/>
          </p:cNvCxnSpPr>
          <p:nvPr/>
        </p:nvCxnSpPr>
        <p:spPr>
          <a:xfrm flipH="1" flipV="1">
            <a:off x="8653944" y="3714710"/>
            <a:ext cx="633702" cy="4399"/>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2" name="Rectangle 11">
            <a:extLst>
              <a:ext uri="{FF2B5EF4-FFF2-40B4-BE49-F238E27FC236}">
                <a16:creationId xmlns:a16="http://schemas.microsoft.com/office/drawing/2014/main" id="{457DE5BD-8184-4EB9-8999-01B1356CA5DD}"/>
              </a:ext>
            </a:extLst>
          </p:cNvPr>
          <p:cNvSpPr/>
          <p:nvPr/>
        </p:nvSpPr>
        <p:spPr>
          <a:xfrm>
            <a:off x="6053902" y="4561417"/>
            <a:ext cx="743525"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Simple LSTM</a:t>
            </a:r>
          </a:p>
        </p:txBody>
      </p:sp>
      <p:cxnSp>
        <p:nvCxnSpPr>
          <p:cNvPr id="13" name="Connector: Elbow 12">
            <a:extLst>
              <a:ext uri="{FF2B5EF4-FFF2-40B4-BE49-F238E27FC236}">
                <a16:creationId xmlns:a16="http://schemas.microsoft.com/office/drawing/2014/main" id="{AEBB71E1-5207-42B4-907A-2A7FAF3ABD84}"/>
              </a:ext>
            </a:extLst>
          </p:cNvPr>
          <p:cNvCxnSpPr>
            <a:cxnSpLocks/>
            <a:stCxn id="5" idx="1"/>
            <a:endCxn id="12" idx="0"/>
          </p:cNvCxnSpPr>
          <p:nvPr/>
        </p:nvCxnSpPr>
        <p:spPr>
          <a:xfrm rot="10800000" flipV="1">
            <a:off x="6425666" y="3714709"/>
            <a:ext cx="1091283" cy="846707"/>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A38FF5C9-29EE-48C8-9202-24AD91A931B9}"/>
              </a:ext>
            </a:extLst>
          </p:cNvPr>
          <p:cNvSpPr/>
          <p:nvPr/>
        </p:nvSpPr>
        <p:spPr>
          <a:xfrm>
            <a:off x="9946482" y="4561416"/>
            <a:ext cx="916414"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LSTM + VAR</a:t>
            </a:r>
          </a:p>
        </p:txBody>
      </p:sp>
      <p:cxnSp>
        <p:nvCxnSpPr>
          <p:cNvPr id="15" name="Connector: Elbow 14">
            <a:extLst>
              <a:ext uri="{FF2B5EF4-FFF2-40B4-BE49-F238E27FC236}">
                <a16:creationId xmlns:a16="http://schemas.microsoft.com/office/drawing/2014/main" id="{3CBF7CD6-3249-43A5-8AA3-20EA61E345FE}"/>
              </a:ext>
            </a:extLst>
          </p:cNvPr>
          <p:cNvCxnSpPr>
            <a:cxnSpLocks/>
            <a:stCxn id="5" idx="2"/>
            <a:endCxn id="14" idx="0"/>
          </p:cNvCxnSpPr>
          <p:nvPr/>
        </p:nvCxnSpPr>
        <p:spPr>
          <a:xfrm rot="16200000" flipH="1">
            <a:off x="9023917" y="3180644"/>
            <a:ext cx="442300" cy="2319243"/>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16" name="Rectangle 15">
            <a:extLst>
              <a:ext uri="{FF2B5EF4-FFF2-40B4-BE49-F238E27FC236}">
                <a16:creationId xmlns:a16="http://schemas.microsoft.com/office/drawing/2014/main" id="{C3BF6CA1-D773-4F53-B225-FCF5C2D800E9}"/>
              </a:ext>
            </a:extLst>
          </p:cNvPr>
          <p:cNvSpPr/>
          <p:nvPr/>
        </p:nvSpPr>
        <p:spPr>
          <a:xfrm>
            <a:off x="7352931" y="4421628"/>
            <a:ext cx="1943100" cy="863297"/>
          </a:xfrm>
          <a:prstGeom prst="rect">
            <a:avLst/>
          </a:prstGeom>
          <a:solidFill>
            <a:schemeClr val="accent2">
              <a:lumMod val="40000"/>
              <a:lumOff val="6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National-level physical protests and tweet counts by day (validation data) as 7-day windows</a:t>
            </a:r>
          </a:p>
        </p:txBody>
      </p:sp>
      <p:cxnSp>
        <p:nvCxnSpPr>
          <p:cNvPr id="17" name="Straight Arrow Connector 16">
            <a:extLst>
              <a:ext uri="{FF2B5EF4-FFF2-40B4-BE49-F238E27FC236}">
                <a16:creationId xmlns:a16="http://schemas.microsoft.com/office/drawing/2014/main" id="{AB65EEBA-FC9A-4025-9B69-7B6BF23AC482}"/>
              </a:ext>
            </a:extLst>
          </p:cNvPr>
          <p:cNvCxnSpPr>
            <a:cxnSpLocks/>
            <a:stCxn id="16" idx="1"/>
            <a:endCxn id="12" idx="3"/>
          </p:cNvCxnSpPr>
          <p:nvPr/>
        </p:nvCxnSpPr>
        <p:spPr>
          <a:xfrm flipH="1">
            <a:off x="6797427" y="4853277"/>
            <a:ext cx="555504" cy="3"/>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14A2813C-8E63-4C53-A65A-44A7B7ACC3EA}"/>
              </a:ext>
            </a:extLst>
          </p:cNvPr>
          <p:cNvCxnSpPr>
            <a:cxnSpLocks/>
            <a:stCxn id="16" idx="3"/>
            <a:endCxn id="14" idx="1"/>
          </p:cNvCxnSpPr>
          <p:nvPr/>
        </p:nvCxnSpPr>
        <p:spPr>
          <a:xfrm>
            <a:off x="9296031" y="4853277"/>
            <a:ext cx="650451" cy="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19" name="Rectangle 18">
            <a:extLst>
              <a:ext uri="{FF2B5EF4-FFF2-40B4-BE49-F238E27FC236}">
                <a16:creationId xmlns:a16="http://schemas.microsoft.com/office/drawing/2014/main" id="{33B74C25-8329-47CB-9C95-34B552AD1C2A}"/>
              </a:ext>
            </a:extLst>
          </p:cNvPr>
          <p:cNvSpPr/>
          <p:nvPr/>
        </p:nvSpPr>
        <p:spPr>
          <a:xfrm>
            <a:off x="6486348" y="2423190"/>
            <a:ext cx="1030599"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Tuned-model parameters</a:t>
            </a:r>
          </a:p>
        </p:txBody>
      </p:sp>
      <p:cxnSp>
        <p:nvCxnSpPr>
          <p:cNvPr id="20" name="Connector: Elbow 19">
            <a:extLst>
              <a:ext uri="{FF2B5EF4-FFF2-40B4-BE49-F238E27FC236}">
                <a16:creationId xmlns:a16="http://schemas.microsoft.com/office/drawing/2014/main" id="{05277DDE-4DD1-4FAD-83B1-3F0A9EB491D9}"/>
              </a:ext>
            </a:extLst>
          </p:cNvPr>
          <p:cNvCxnSpPr>
            <a:cxnSpLocks/>
            <a:stCxn id="12" idx="2"/>
          </p:cNvCxnSpPr>
          <p:nvPr/>
        </p:nvCxnSpPr>
        <p:spPr>
          <a:xfrm rot="16200000" flipH="1">
            <a:off x="6534335" y="5036473"/>
            <a:ext cx="873943" cy="109128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1" name="Connector: Elbow 20">
            <a:extLst>
              <a:ext uri="{FF2B5EF4-FFF2-40B4-BE49-F238E27FC236}">
                <a16:creationId xmlns:a16="http://schemas.microsoft.com/office/drawing/2014/main" id="{9D9D53ED-43FA-4D12-A5E9-B53E1DE30A39}"/>
              </a:ext>
            </a:extLst>
          </p:cNvPr>
          <p:cNvCxnSpPr>
            <a:cxnSpLocks/>
            <a:stCxn id="14" idx="2"/>
          </p:cNvCxnSpPr>
          <p:nvPr/>
        </p:nvCxnSpPr>
        <p:spPr>
          <a:xfrm rot="5400000">
            <a:off x="9333034" y="4947431"/>
            <a:ext cx="873944" cy="1269366"/>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2" name="Connector: Elbow 21">
            <a:extLst>
              <a:ext uri="{FF2B5EF4-FFF2-40B4-BE49-F238E27FC236}">
                <a16:creationId xmlns:a16="http://schemas.microsoft.com/office/drawing/2014/main" id="{7AC4E8EA-C4CD-47FC-898B-A5AEF25718B8}"/>
              </a:ext>
            </a:extLst>
          </p:cNvPr>
          <p:cNvCxnSpPr>
            <a:cxnSpLocks/>
            <a:endCxn id="19" idx="1"/>
          </p:cNvCxnSpPr>
          <p:nvPr/>
        </p:nvCxnSpPr>
        <p:spPr>
          <a:xfrm rot="16200000" flipV="1">
            <a:off x="5544752" y="3656649"/>
            <a:ext cx="3729332" cy="1846139"/>
          </a:xfrm>
          <a:prstGeom prst="bentConnector4">
            <a:avLst>
              <a:gd name="adj1" fmla="val -5545"/>
              <a:gd name="adj2" fmla="val 138338"/>
            </a:avLst>
          </a:prstGeom>
          <a:ln w="28575">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FBC7B206-DCD0-4675-AB55-F915F32AE893}"/>
              </a:ext>
            </a:extLst>
          </p:cNvPr>
          <p:cNvSpPr txBox="1"/>
          <p:nvPr/>
        </p:nvSpPr>
        <p:spPr>
          <a:xfrm rot="16200000">
            <a:off x="3976401" y="4575739"/>
            <a:ext cx="3286180" cy="276999"/>
          </a:xfrm>
          <a:prstGeom prst="rect">
            <a:avLst/>
          </a:prstGeom>
          <a:noFill/>
        </p:spPr>
        <p:txBody>
          <a:bodyPr wrap="square">
            <a:spAutoFit/>
          </a:bodyPr>
          <a:lstStyle/>
          <a:p>
            <a:pPr algn="ctr"/>
            <a:r>
              <a:rPr lang="en-CA" sz="1200" b="1" dirty="0"/>
              <a:t>Validation and hyperparameter tuning</a:t>
            </a:r>
          </a:p>
        </p:txBody>
      </p:sp>
      <p:cxnSp>
        <p:nvCxnSpPr>
          <p:cNvPr id="24" name="Connector: Elbow 23">
            <a:extLst>
              <a:ext uri="{FF2B5EF4-FFF2-40B4-BE49-F238E27FC236}">
                <a16:creationId xmlns:a16="http://schemas.microsoft.com/office/drawing/2014/main" id="{5D475385-582F-4727-AE37-6D627D507D6B}"/>
              </a:ext>
            </a:extLst>
          </p:cNvPr>
          <p:cNvCxnSpPr>
            <a:cxnSpLocks/>
            <a:stCxn id="19" idx="3"/>
            <a:endCxn id="5" idx="0"/>
          </p:cNvCxnSpPr>
          <p:nvPr/>
        </p:nvCxnSpPr>
        <p:spPr>
          <a:xfrm>
            <a:off x="7516947" y="2715053"/>
            <a:ext cx="568499" cy="595251"/>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5" name="Rectangle 24">
            <a:extLst>
              <a:ext uri="{FF2B5EF4-FFF2-40B4-BE49-F238E27FC236}">
                <a16:creationId xmlns:a16="http://schemas.microsoft.com/office/drawing/2014/main" id="{ECEC7C79-276C-4D0D-9EAA-2D519E7224CA}"/>
              </a:ext>
            </a:extLst>
          </p:cNvPr>
          <p:cNvSpPr/>
          <p:nvPr/>
        </p:nvSpPr>
        <p:spPr>
          <a:xfrm>
            <a:off x="5196628" y="1754068"/>
            <a:ext cx="948028"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Final </a:t>
            </a:r>
          </a:p>
          <a:p>
            <a:pPr algn="ctr"/>
            <a:r>
              <a:rPr lang="en-CA" sz="1200" b="1" dirty="0"/>
              <a:t>LSTM</a:t>
            </a:r>
          </a:p>
        </p:txBody>
      </p:sp>
      <p:sp>
        <p:nvSpPr>
          <p:cNvPr id="26" name="Rectangle 25">
            <a:extLst>
              <a:ext uri="{FF2B5EF4-FFF2-40B4-BE49-F238E27FC236}">
                <a16:creationId xmlns:a16="http://schemas.microsoft.com/office/drawing/2014/main" id="{152D200F-57ED-494C-AB6D-200339529D35}"/>
              </a:ext>
            </a:extLst>
          </p:cNvPr>
          <p:cNvSpPr/>
          <p:nvPr/>
        </p:nvSpPr>
        <p:spPr>
          <a:xfrm>
            <a:off x="5197612" y="1067914"/>
            <a:ext cx="948206"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Final </a:t>
            </a:r>
          </a:p>
          <a:p>
            <a:pPr algn="ctr"/>
            <a:r>
              <a:rPr lang="en-CA" sz="1200" b="1" dirty="0"/>
              <a:t>LSTM + VAR</a:t>
            </a:r>
          </a:p>
        </p:txBody>
      </p:sp>
      <p:cxnSp>
        <p:nvCxnSpPr>
          <p:cNvPr id="27" name="Connector: Elbow 26">
            <a:extLst>
              <a:ext uri="{FF2B5EF4-FFF2-40B4-BE49-F238E27FC236}">
                <a16:creationId xmlns:a16="http://schemas.microsoft.com/office/drawing/2014/main" id="{45C48F35-BA64-4642-8C0B-D38377DFDF32}"/>
              </a:ext>
            </a:extLst>
          </p:cNvPr>
          <p:cNvCxnSpPr>
            <a:cxnSpLocks/>
            <a:stCxn id="19" idx="0"/>
            <a:endCxn id="26" idx="3"/>
          </p:cNvCxnSpPr>
          <p:nvPr/>
        </p:nvCxnSpPr>
        <p:spPr>
          <a:xfrm rot="16200000" flipV="1">
            <a:off x="6042027" y="1463569"/>
            <a:ext cx="1063413" cy="85583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28" name="Connector: Elbow 27">
            <a:extLst>
              <a:ext uri="{FF2B5EF4-FFF2-40B4-BE49-F238E27FC236}">
                <a16:creationId xmlns:a16="http://schemas.microsoft.com/office/drawing/2014/main" id="{5826A016-74BE-42E8-9E05-57D52FD5BC6E}"/>
              </a:ext>
            </a:extLst>
          </p:cNvPr>
          <p:cNvCxnSpPr>
            <a:cxnSpLocks/>
            <a:stCxn id="19" idx="0"/>
            <a:endCxn id="25" idx="3"/>
          </p:cNvCxnSpPr>
          <p:nvPr/>
        </p:nvCxnSpPr>
        <p:spPr>
          <a:xfrm rot="16200000" flipV="1">
            <a:off x="6384523" y="1806065"/>
            <a:ext cx="377259" cy="85699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29" name="Rectangle 28">
            <a:extLst>
              <a:ext uri="{FF2B5EF4-FFF2-40B4-BE49-F238E27FC236}">
                <a16:creationId xmlns:a16="http://schemas.microsoft.com/office/drawing/2014/main" id="{7B8F9EED-C3C3-473A-8C4B-0E9BDC55C5C8}"/>
              </a:ext>
            </a:extLst>
          </p:cNvPr>
          <p:cNvSpPr/>
          <p:nvPr/>
        </p:nvSpPr>
        <p:spPr>
          <a:xfrm>
            <a:off x="7516947" y="5587437"/>
            <a:ext cx="1618376" cy="863297"/>
          </a:xfrm>
          <a:prstGeom prst="rect">
            <a:avLst/>
          </a:prstGeom>
          <a:solidFill>
            <a:schemeClr val="accent2">
              <a:lumMod val="40000"/>
              <a:lumOff val="6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National-level physical protest count predictions (next day)</a:t>
            </a:r>
          </a:p>
        </p:txBody>
      </p:sp>
      <p:sp>
        <p:nvSpPr>
          <p:cNvPr id="30" name="Rectangle 29">
            <a:extLst>
              <a:ext uri="{FF2B5EF4-FFF2-40B4-BE49-F238E27FC236}">
                <a16:creationId xmlns:a16="http://schemas.microsoft.com/office/drawing/2014/main" id="{D510378C-6614-4180-BC46-516886DECDDB}"/>
              </a:ext>
            </a:extLst>
          </p:cNvPr>
          <p:cNvSpPr/>
          <p:nvPr/>
        </p:nvSpPr>
        <p:spPr>
          <a:xfrm>
            <a:off x="3362002" y="1034253"/>
            <a:ext cx="1402072" cy="643764"/>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National-level physical protests and tweet counts by day (testing data)</a:t>
            </a:r>
          </a:p>
        </p:txBody>
      </p:sp>
      <p:sp>
        <p:nvSpPr>
          <p:cNvPr id="31" name="Rectangle 30">
            <a:extLst>
              <a:ext uri="{FF2B5EF4-FFF2-40B4-BE49-F238E27FC236}">
                <a16:creationId xmlns:a16="http://schemas.microsoft.com/office/drawing/2014/main" id="{39153A38-D43B-4E4E-B1AD-BCDAD99E5033}"/>
              </a:ext>
            </a:extLst>
          </p:cNvPr>
          <p:cNvSpPr/>
          <p:nvPr/>
        </p:nvSpPr>
        <p:spPr>
          <a:xfrm>
            <a:off x="3360840" y="1733047"/>
            <a:ext cx="1402072" cy="626469"/>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State-level physical protests and tweet counts by day (full dataset)</a:t>
            </a:r>
          </a:p>
        </p:txBody>
      </p:sp>
      <p:cxnSp>
        <p:nvCxnSpPr>
          <p:cNvPr id="32" name="Straight Arrow Connector 31">
            <a:extLst>
              <a:ext uri="{FF2B5EF4-FFF2-40B4-BE49-F238E27FC236}">
                <a16:creationId xmlns:a16="http://schemas.microsoft.com/office/drawing/2014/main" id="{9889EECC-1B35-437A-A7E8-48581409BC6E}"/>
              </a:ext>
            </a:extLst>
          </p:cNvPr>
          <p:cNvCxnSpPr>
            <a:cxnSpLocks/>
            <a:stCxn id="31" idx="3"/>
            <a:endCxn id="25" idx="1"/>
          </p:cNvCxnSpPr>
          <p:nvPr/>
        </p:nvCxnSpPr>
        <p:spPr>
          <a:xfrm flipV="1">
            <a:off x="4762912" y="2045931"/>
            <a:ext cx="433716" cy="351"/>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3" name="Straight Arrow Connector 32">
            <a:extLst>
              <a:ext uri="{FF2B5EF4-FFF2-40B4-BE49-F238E27FC236}">
                <a16:creationId xmlns:a16="http://schemas.microsoft.com/office/drawing/2014/main" id="{2D8883F6-B740-4A95-9E45-A7742520C407}"/>
              </a:ext>
            </a:extLst>
          </p:cNvPr>
          <p:cNvCxnSpPr>
            <a:cxnSpLocks/>
            <a:stCxn id="30" idx="3"/>
            <a:endCxn id="26" idx="1"/>
          </p:cNvCxnSpPr>
          <p:nvPr/>
        </p:nvCxnSpPr>
        <p:spPr>
          <a:xfrm>
            <a:off x="4764074" y="1356135"/>
            <a:ext cx="433538" cy="3642"/>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4" name="Connector: Elbow 33">
            <a:extLst>
              <a:ext uri="{FF2B5EF4-FFF2-40B4-BE49-F238E27FC236}">
                <a16:creationId xmlns:a16="http://schemas.microsoft.com/office/drawing/2014/main" id="{586C6687-ED72-4745-8B0B-5878D60E740C}"/>
              </a:ext>
            </a:extLst>
          </p:cNvPr>
          <p:cNvCxnSpPr>
            <a:cxnSpLocks/>
            <a:stCxn id="25" idx="2"/>
            <a:endCxn id="37" idx="2"/>
          </p:cNvCxnSpPr>
          <p:nvPr/>
        </p:nvCxnSpPr>
        <p:spPr>
          <a:xfrm rot="5400000">
            <a:off x="3957485" y="646007"/>
            <a:ext cx="21370" cy="3404945"/>
          </a:xfrm>
          <a:prstGeom prst="bentConnector3">
            <a:avLst>
              <a:gd name="adj1" fmla="val 1169724"/>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Connector: Elbow 34">
            <a:extLst>
              <a:ext uri="{FF2B5EF4-FFF2-40B4-BE49-F238E27FC236}">
                <a16:creationId xmlns:a16="http://schemas.microsoft.com/office/drawing/2014/main" id="{FC627F88-11BE-4DCA-B4B7-08EAC333B08E}"/>
              </a:ext>
            </a:extLst>
          </p:cNvPr>
          <p:cNvCxnSpPr>
            <a:cxnSpLocks/>
            <a:stCxn id="26" idx="0"/>
            <a:endCxn id="36" idx="0"/>
          </p:cNvCxnSpPr>
          <p:nvPr/>
        </p:nvCxnSpPr>
        <p:spPr>
          <a:xfrm rot="16200000" flipV="1">
            <a:off x="3952281" y="-651520"/>
            <a:ext cx="34013" cy="3404856"/>
          </a:xfrm>
          <a:prstGeom prst="bentConnector3">
            <a:avLst>
              <a:gd name="adj1" fmla="val 772096"/>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CC8792AF-4F26-4ED8-8A6C-FA338E3D98C1}"/>
              </a:ext>
            </a:extLst>
          </p:cNvPr>
          <p:cNvSpPr/>
          <p:nvPr/>
        </p:nvSpPr>
        <p:spPr>
          <a:xfrm>
            <a:off x="1663037" y="1033901"/>
            <a:ext cx="1207644" cy="643764"/>
          </a:xfrm>
          <a:prstGeom prst="rect">
            <a:avLst/>
          </a:prstGeom>
          <a:solidFill>
            <a:schemeClr val="accent6">
              <a:lumMod val="40000"/>
              <a:lumOff val="6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b="1" dirty="0"/>
              <a:t>National-level physical protest count predictions (testing time-frame)</a:t>
            </a:r>
          </a:p>
        </p:txBody>
      </p:sp>
      <p:sp>
        <p:nvSpPr>
          <p:cNvPr id="37" name="Rectangle 36">
            <a:extLst>
              <a:ext uri="{FF2B5EF4-FFF2-40B4-BE49-F238E27FC236}">
                <a16:creationId xmlns:a16="http://schemas.microsoft.com/office/drawing/2014/main" id="{BD57FFAA-3368-474E-B492-FABFCC9D8661}"/>
              </a:ext>
            </a:extLst>
          </p:cNvPr>
          <p:cNvSpPr/>
          <p:nvPr/>
        </p:nvSpPr>
        <p:spPr>
          <a:xfrm>
            <a:off x="1661875" y="1732695"/>
            <a:ext cx="1207644" cy="626469"/>
          </a:xfrm>
          <a:prstGeom prst="rect">
            <a:avLst/>
          </a:prstGeom>
          <a:solidFill>
            <a:schemeClr val="accent6">
              <a:lumMod val="40000"/>
              <a:lumOff val="6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b="1" dirty="0"/>
              <a:t>State-level physical protest count predictions (full time-frame)</a:t>
            </a:r>
          </a:p>
        </p:txBody>
      </p:sp>
      <p:sp>
        <p:nvSpPr>
          <p:cNvPr id="38" name="Rectangle 37">
            <a:extLst>
              <a:ext uri="{FF2B5EF4-FFF2-40B4-BE49-F238E27FC236}">
                <a16:creationId xmlns:a16="http://schemas.microsoft.com/office/drawing/2014/main" id="{C1C021B2-112A-4DE2-ABF6-5B85C23D7523}"/>
              </a:ext>
            </a:extLst>
          </p:cNvPr>
          <p:cNvSpPr/>
          <p:nvPr/>
        </p:nvSpPr>
        <p:spPr>
          <a:xfrm>
            <a:off x="1821008" y="5836317"/>
            <a:ext cx="456509" cy="149470"/>
          </a:xfrm>
          <a:prstGeom prst="rect">
            <a:avLst/>
          </a:prstGeom>
          <a:solidFill>
            <a:srgbClr val="FF9696"/>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sz="1050" b="1" dirty="0"/>
          </a:p>
        </p:txBody>
      </p:sp>
      <p:sp>
        <p:nvSpPr>
          <p:cNvPr id="39" name="Rectangle 38">
            <a:extLst>
              <a:ext uri="{FF2B5EF4-FFF2-40B4-BE49-F238E27FC236}">
                <a16:creationId xmlns:a16="http://schemas.microsoft.com/office/drawing/2014/main" id="{335B64E5-A462-4380-AF9C-3276E58680E3}"/>
              </a:ext>
            </a:extLst>
          </p:cNvPr>
          <p:cNvSpPr/>
          <p:nvPr/>
        </p:nvSpPr>
        <p:spPr>
          <a:xfrm>
            <a:off x="1821006" y="6057696"/>
            <a:ext cx="456509" cy="149470"/>
          </a:xfrm>
          <a:prstGeom prst="rect">
            <a:avLst/>
          </a:prstGeom>
          <a:solidFill>
            <a:schemeClr val="accent2">
              <a:lumMod val="40000"/>
              <a:lumOff val="6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sz="1050" b="1" dirty="0"/>
          </a:p>
        </p:txBody>
      </p:sp>
      <p:sp>
        <p:nvSpPr>
          <p:cNvPr id="40" name="Rectangle 39">
            <a:extLst>
              <a:ext uri="{FF2B5EF4-FFF2-40B4-BE49-F238E27FC236}">
                <a16:creationId xmlns:a16="http://schemas.microsoft.com/office/drawing/2014/main" id="{6932295F-E54B-4F1F-8CE5-753C9EA99EDC}"/>
              </a:ext>
            </a:extLst>
          </p:cNvPr>
          <p:cNvSpPr/>
          <p:nvPr/>
        </p:nvSpPr>
        <p:spPr>
          <a:xfrm>
            <a:off x="1821007" y="6279076"/>
            <a:ext cx="456509" cy="149470"/>
          </a:xfrm>
          <a:prstGeom prst="rect">
            <a:avLst/>
          </a:prstGeom>
          <a:solidFill>
            <a:srgbClr val="FFF2CC"/>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sz="1050" b="1" dirty="0"/>
          </a:p>
        </p:txBody>
      </p:sp>
      <p:sp>
        <p:nvSpPr>
          <p:cNvPr id="41" name="TextBox 40">
            <a:extLst>
              <a:ext uri="{FF2B5EF4-FFF2-40B4-BE49-F238E27FC236}">
                <a16:creationId xmlns:a16="http://schemas.microsoft.com/office/drawing/2014/main" id="{9A9C5559-D0E3-42B5-A289-19ADFDDE6A0A}"/>
              </a:ext>
            </a:extLst>
          </p:cNvPr>
          <p:cNvSpPr txBox="1"/>
          <p:nvPr/>
        </p:nvSpPr>
        <p:spPr>
          <a:xfrm>
            <a:off x="2246839" y="5780247"/>
            <a:ext cx="834170" cy="276999"/>
          </a:xfrm>
          <a:prstGeom prst="rect">
            <a:avLst/>
          </a:prstGeom>
          <a:noFill/>
        </p:spPr>
        <p:txBody>
          <a:bodyPr wrap="square">
            <a:spAutoFit/>
          </a:bodyPr>
          <a:lstStyle/>
          <a:p>
            <a:r>
              <a:rPr lang="en-CA" sz="1200" b="1" dirty="0"/>
              <a:t>Training </a:t>
            </a:r>
          </a:p>
        </p:txBody>
      </p:sp>
      <p:sp>
        <p:nvSpPr>
          <p:cNvPr id="42" name="TextBox 41">
            <a:extLst>
              <a:ext uri="{FF2B5EF4-FFF2-40B4-BE49-F238E27FC236}">
                <a16:creationId xmlns:a16="http://schemas.microsoft.com/office/drawing/2014/main" id="{7700B9F4-0EA7-47C8-9418-B8741A4D9C9E}"/>
              </a:ext>
            </a:extLst>
          </p:cNvPr>
          <p:cNvSpPr txBox="1"/>
          <p:nvPr/>
        </p:nvSpPr>
        <p:spPr>
          <a:xfrm>
            <a:off x="2236882" y="6001626"/>
            <a:ext cx="834170" cy="276999"/>
          </a:xfrm>
          <a:prstGeom prst="rect">
            <a:avLst/>
          </a:prstGeom>
          <a:noFill/>
        </p:spPr>
        <p:txBody>
          <a:bodyPr wrap="square">
            <a:spAutoFit/>
          </a:bodyPr>
          <a:lstStyle/>
          <a:p>
            <a:r>
              <a:rPr lang="en-CA" sz="1200" b="1" dirty="0"/>
              <a:t>Validation</a:t>
            </a:r>
          </a:p>
        </p:txBody>
      </p:sp>
      <p:sp>
        <p:nvSpPr>
          <p:cNvPr id="43" name="TextBox 42">
            <a:extLst>
              <a:ext uri="{FF2B5EF4-FFF2-40B4-BE49-F238E27FC236}">
                <a16:creationId xmlns:a16="http://schemas.microsoft.com/office/drawing/2014/main" id="{5FBB2B73-57C2-4F62-928F-FEE4D53B3783}"/>
              </a:ext>
            </a:extLst>
          </p:cNvPr>
          <p:cNvSpPr txBox="1"/>
          <p:nvPr/>
        </p:nvSpPr>
        <p:spPr>
          <a:xfrm>
            <a:off x="2246839" y="6223006"/>
            <a:ext cx="834170" cy="276999"/>
          </a:xfrm>
          <a:prstGeom prst="rect">
            <a:avLst/>
          </a:prstGeom>
          <a:noFill/>
        </p:spPr>
        <p:txBody>
          <a:bodyPr wrap="square">
            <a:spAutoFit/>
          </a:bodyPr>
          <a:lstStyle/>
          <a:p>
            <a:r>
              <a:rPr lang="en-CA" sz="1200" b="1" dirty="0"/>
              <a:t>Testing</a:t>
            </a:r>
          </a:p>
        </p:txBody>
      </p:sp>
      <p:sp>
        <p:nvSpPr>
          <p:cNvPr id="44" name="Rectangle 43">
            <a:extLst>
              <a:ext uri="{FF2B5EF4-FFF2-40B4-BE49-F238E27FC236}">
                <a16:creationId xmlns:a16="http://schemas.microsoft.com/office/drawing/2014/main" id="{F0AC8125-3B81-42FC-8590-15EE931599FB}"/>
              </a:ext>
            </a:extLst>
          </p:cNvPr>
          <p:cNvSpPr/>
          <p:nvPr/>
        </p:nvSpPr>
        <p:spPr>
          <a:xfrm>
            <a:off x="1815745" y="6500455"/>
            <a:ext cx="456509" cy="149470"/>
          </a:xfrm>
          <a:prstGeom prst="rect">
            <a:avLst/>
          </a:prstGeom>
          <a:solidFill>
            <a:schemeClr val="accent6">
              <a:lumMod val="40000"/>
              <a:lumOff val="6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sz="1050" b="1" dirty="0"/>
          </a:p>
        </p:txBody>
      </p:sp>
      <p:sp>
        <p:nvSpPr>
          <p:cNvPr id="45" name="TextBox 44">
            <a:extLst>
              <a:ext uri="{FF2B5EF4-FFF2-40B4-BE49-F238E27FC236}">
                <a16:creationId xmlns:a16="http://schemas.microsoft.com/office/drawing/2014/main" id="{F21D8427-DC28-4B1C-A5C4-1BC9AE87C3CA}"/>
              </a:ext>
            </a:extLst>
          </p:cNvPr>
          <p:cNvSpPr txBox="1"/>
          <p:nvPr/>
        </p:nvSpPr>
        <p:spPr>
          <a:xfrm>
            <a:off x="2243177" y="6444385"/>
            <a:ext cx="1402072" cy="276999"/>
          </a:xfrm>
          <a:prstGeom prst="rect">
            <a:avLst/>
          </a:prstGeom>
          <a:noFill/>
        </p:spPr>
        <p:txBody>
          <a:bodyPr wrap="square">
            <a:spAutoFit/>
          </a:bodyPr>
          <a:lstStyle/>
          <a:p>
            <a:r>
              <a:rPr lang="en-CA" sz="1200" b="1" dirty="0"/>
              <a:t>Final predictions</a:t>
            </a:r>
          </a:p>
        </p:txBody>
      </p:sp>
      <p:sp>
        <p:nvSpPr>
          <p:cNvPr id="46" name="Rectangle 45">
            <a:extLst>
              <a:ext uri="{FF2B5EF4-FFF2-40B4-BE49-F238E27FC236}">
                <a16:creationId xmlns:a16="http://schemas.microsoft.com/office/drawing/2014/main" id="{D7FFF0E9-0856-43DE-B505-B506FE9331D6}"/>
              </a:ext>
            </a:extLst>
          </p:cNvPr>
          <p:cNvSpPr/>
          <p:nvPr/>
        </p:nvSpPr>
        <p:spPr>
          <a:xfrm>
            <a:off x="1825273" y="5621407"/>
            <a:ext cx="456509" cy="149470"/>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CA" sz="1050" b="1" dirty="0"/>
          </a:p>
        </p:txBody>
      </p:sp>
      <p:sp>
        <p:nvSpPr>
          <p:cNvPr id="47" name="TextBox 46">
            <a:extLst>
              <a:ext uri="{FF2B5EF4-FFF2-40B4-BE49-F238E27FC236}">
                <a16:creationId xmlns:a16="http://schemas.microsoft.com/office/drawing/2014/main" id="{173E8CC5-C8BC-4A4B-AA50-8E48E430C1E1}"/>
              </a:ext>
            </a:extLst>
          </p:cNvPr>
          <p:cNvSpPr txBox="1"/>
          <p:nvPr/>
        </p:nvSpPr>
        <p:spPr>
          <a:xfrm>
            <a:off x="2251104" y="5565337"/>
            <a:ext cx="834170" cy="276999"/>
          </a:xfrm>
          <a:prstGeom prst="rect">
            <a:avLst/>
          </a:prstGeom>
          <a:noFill/>
        </p:spPr>
        <p:txBody>
          <a:bodyPr wrap="square">
            <a:spAutoFit/>
          </a:bodyPr>
          <a:lstStyle/>
          <a:p>
            <a:r>
              <a:rPr lang="en-CA" sz="1200" b="1" dirty="0"/>
              <a:t>Modelling</a:t>
            </a:r>
          </a:p>
        </p:txBody>
      </p:sp>
      <p:sp>
        <p:nvSpPr>
          <p:cNvPr id="2" name="PB">
            <a:extLst>
              <a:ext uri="{FF2B5EF4-FFF2-40B4-BE49-F238E27FC236}">
                <a16:creationId xmlns:a16="http://schemas.microsoft.com/office/drawing/2014/main" id="{029D6DD8-2E95-46B2-90C2-6E145DC57038}"/>
              </a:ext>
            </a:extLst>
          </p:cNvPr>
          <p:cNvSpPr/>
          <p:nvPr/>
        </p:nvSpPr>
        <p:spPr>
          <a:xfrm>
            <a:off x="0" y="6705600"/>
            <a:ext cx="12192000"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10735912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6" name="Oval 5">
            <a:extLst>
              <a:ext uri="{FF2B5EF4-FFF2-40B4-BE49-F238E27FC236}">
                <a16:creationId xmlns:a16="http://schemas.microsoft.com/office/drawing/2014/main" id="{404D1BF4-EF5D-4447-8454-C35A737F76E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sp>
        <p:nvSpPr>
          <p:cNvPr id="7" name="Oval 6">
            <a:extLst>
              <a:ext uri="{FF2B5EF4-FFF2-40B4-BE49-F238E27FC236}">
                <a16:creationId xmlns:a16="http://schemas.microsoft.com/office/drawing/2014/main" id="{CBE593BA-B4A6-4E30-BD48-87FCEECC47D6}"/>
              </a:ext>
            </a:extLst>
          </p:cNvPr>
          <p:cNvSpPr/>
          <p:nvPr/>
        </p:nvSpPr>
        <p:spPr>
          <a:xfrm>
            <a:off x="7712031" y="3964428"/>
            <a:ext cx="2291940"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social movements</a:t>
            </a:r>
          </a:p>
        </p:txBody>
      </p:sp>
      <p:cxnSp>
        <p:nvCxnSpPr>
          <p:cNvPr id="8" name="Connector: Curved 7">
            <a:extLst>
              <a:ext uri="{FF2B5EF4-FFF2-40B4-BE49-F238E27FC236}">
                <a16:creationId xmlns:a16="http://schemas.microsoft.com/office/drawing/2014/main" id="{54442E21-F6C0-419E-B416-CA53E4209F03}"/>
              </a:ext>
            </a:extLst>
          </p:cNvPr>
          <p:cNvCxnSpPr>
            <a:cxnSpLocks/>
            <a:stCxn id="6" idx="6"/>
            <a:endCxn id="7" idx="0"/>
          </p:cNvCxnSpPr>
          <p:nvPr/>
        </p:nvCxnSpPr>
        <p:spPr>
          <a:xfrm>
            <a:off x="6868641" y="2448901"/>
            <a:ext cx="1989360" cy="1515527"/>
          </a:xfrm>
          <a:prstGeom prst="curved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9" name="Picture 8" descr="A picture containing ax, vector graphics, tool&#10;&#10;Description automatically generated">
            <a:extLst>
              <a:ext uri="{FF2B5EF4-FFF2-40B4-BE49-F238E27FC236}">
                <a16:creationId xmlns:a16="http://schemas.microsoft.com/office/drawing/2014/main" id="{3FD7FAB2-134C-42D3-93E1-F1C33F31BFF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sp>
        <p:nvSpPr>
          <p:cNvPr id="10" name="TextBox 9">
            <a:extLst>
              <a:ext uri="{FF2B5EF4-FFF2-40B4-BE49-F238E27FC236}">
                <a16:creationId xmlns:a16="http://schemas.microsoft.com/office/drawing/2014/main" id="{148FE788-64BB-43CB-8879-CF0F9AA99A83}"/>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tx1"/>
                </a:solidFill>
                <a:latin typeface="Arial" panose="020B0604020202020204" pitchFamily="34" charset="0"/>
                <a:cs typeface="Arial" panose="020B0604020202020204" pitchFamily="34" charset="0"/>
              </a:rPr>
              <a:t>Hashtag a</a:t>
            </a:r>
            <a:r>
              <a:rPr lang="en-CA" sz="2000" b="1" dirty="0">
                <a:latin typeface="Arial" panose="020B0604020202020204" pitchFamily="34" charset="0"/>
                <a:cs typeface="Arial" panose="020B0604020202020204" pitchFamily="34" charset="0"/>
              </a:rPr>
              <a:t>ctivism</a:t>
            </a:r>
            <a:endParaRPr lang="en-CA" sz="2000" b="1" dirty="0">
              <a:solidFill>
                <a:schemeClr val="tx1"/>
              </a:solidFill>
              <a:latin typeface="Arial" panose="020B0604020202020204" pitchFamily="34" charset="0"/>
              <a:cs typeface="Arial" panose="020B0604020202020204" pitchFamily="34" charset="0"/>
            </a:endParaRPr>
          </a:p>
        </p:txBody>
      </p:sp>
      <p:sp>
        <p:nvSpPr>
          <p:cNvPr id="16" name="Oval 15">
            <a:extLst>
              <a:ext uri="{FF2B5EF4-FFF2-40B4-BE49-F238E27FC236}">
                <a16:creationId xmlns:a16="http://schemas.microsoft.com/office/drawing/2014/main" id="{13CBCA3E-936B-4BD3-94FE-29176EB1152F}"/>
              </a:ext>
            </a:extLst>
          </p:cNvPr>
          <p:cNvSpPr/>
          <p:nvPr/>
        </p:nvSpPr>
        <p:spPr>
          <a:xfrm>
            <a:off x="2188030" y="3964428"/>
            <a:ext cx="2291940"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political discourse</a:t>
            </a:r>
          </a:p>
        </p:txBody>
      </p:sp>
      <p:cxnSp>
        <p:nvCxnSpPr>
          <p:cNvPr id="17" name="Connector: Curved 16">
            <a:extLst>
              <a:ext uri="{FF2B5EF4-FFF2-40B4-BE49-F238E27FC236}">
                <a16:creationId xmlns:a16="http://schemas.microsoft.com/office/drawing/2014/main" id="{603A4C24-D554-4392-B4B3-EF06E45ED063}"/>
              </a:ext>
            </a:extLst>
          </p:cNvPr>
          <p:cNvCxnSpPr>
            <a:cxnSpLocks/>
            <a:stCxn id="6" idx="2"/>
            <a:endCxn id="16" idx="0"/>
          </p:cNvCxnSpPr>
          <p:nvPr/>
        </p:nvCxnSpPr>
        <p:spPr>
          <a:xfrm rot="10800000" flipV="1">
            <a:off x="3334001" y="2448900"/>
            <a:ext cx="1755115" cy="1515527"/>
          </a:xfrm>
          <a:prstGeom prst="curvedConnector2">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4A34F9F2-686D-4510-93AD-712C8389F546}"/>
              </a:ext>
            </a:extLst>
          </p:cNvPr>
          <p:cNvSpPr txBox="1"/>
          <p:nvPr/>
        </p:nvSpPr>
        <p:spPr>
          <a:xfrm>
            <a:off x="4438649" y="5372491"/>
            <a:ext cx="3314701" cy="1200329"/>
          </a:xfrm>
          <a:prstGeom prst="rect">
            <a:avLst/>
          </a:prstGeom>
          <a:noFill/>
        </p:spPr>
        <p:txBody>
          <a:bodyPr wrap="square">
            <a:spAutoFit/>
          </a:bodyPr>
          <a:lstStyle/>
          <a:p>
            <a:pPr algn="ctr"/>
            <a:r>
              <a:rPr lang="en-CA" dirty="0">
                <a:solidFill>
                  <a:schemeClr val="bg2">
                    <a:lumMod val="25000"/>
                  </a:schemeClr>
                </a:solidFill>
                <a:latin typeface="Arial" panose="020B0604020202020204" pitchFamily="34" charset="0"/>
                <a:cs typeface="Arial" panose="020B0604020202020204" pitchFamily="34" charset="0"/>
              </a:rPr>
              <a:t>recent examples:</a:t>
            </a:r>
          </a:p>
          <a:p>
            <a:pPr algn="ctr"/>
            <a:endParaRPr lang="en-CA" b="1" dirty="0">
              <a:solidFill>
                <a:schemeClr val="bg2">
                  <a:lumMod val="25000"/>
                </a:schemeClr>
              </a:solidFill>
              <a:latin typeface="Arial" panose="020B0604020202020204" pitchFamily="34" charset="0"/>
              <a:cs typeface="Arial" panose="020B0604020202020204" pitchFamily="34" charset="0"/>
            </a:endParaRPr>
          </a:p>
          <a:p>
            <a:pPr algn="ctr"/>
            <a:r>
              <a:rPr lang="en-CA" b="1" dirty="0">
                <a:solidFill>
                  <a:schemeClr val="bg2">
                    <a:lumMod val="25000"/>
                  </a:schemeClr>
                </a:solidFill>
                <a:latin typeface="Arial" panose="020B0604020202020204" pitchFamily="34" charset="0"/>
                <a:cs typeface="Arial" panose="020B0604020202020204" pitchFamily="34" charset="0"/>
              </a:rPr>
              <a:t>#JusticeForGeorgeFloyd</a:t>
            </a:r>
          </a:p>
          <a:p>
            <a:pPr algn="ctr"/>
            <a:r>
              <a:rPr lang="en-CA" b="1" dirty="0">
                <a:solidFill>
                  <a:schemeClr val="bg2">
                    <a:lumMod val="25000"/>
                  </a:schemeClr>
                </a:solidFill>
                <a:latin typeface="Arial" panose="020B0604020202020204" pitchFamily="34" charset="0"/>
                <a:cs typeface="Arial" panose="020B0604020202020204" pitchFamily="34" charset="0"/>
              </a:rPr>
              <a:t>#ColombiaResiste</a:t>
            </a:r>
            <a:endParaRPr lang="en-CA" dirty="0"/>
          </a:p>
        </p:txBody>
      </p:sp>
      <p:sp>
        <p:nvSpPr>
          <p:cNvPr id="4" name="PB">
            <a:extLst>
              <a:ext uri="{FF2B5EF4-FFF2-40B4-BE49-F238E27FC236}">
                <a16:creationId xmlns:a16="http://schemas.microsoft.com/office/drawing/2014/main" id="{675E061D-39F8-4A7F-9786-0A6C4F0FAB83}"/>
              </a:ext>
            </a:extLst>
          </p:cNvPr>
          <p:cNvSpPr/>
          <p:nvPr/>
        </p:nvSpPr>
        <p:spPr>
          <a:xfrm>
            <a:off x="0" y="6705600"/>
            <a:ext cx="1306286"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059506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E90E27E7-17DC-43F3-AB5C-2C05FAA5F525}"/>
              </a:ext>
            </a:extLst>
          </p:cNvPr>
          <p:cNvSpPr/>
          <p:nvPr/>
        </p:nvSpPr>
        <p:spPr>
          <a:xfrm>
            <a:off x="4925288" y="4307328"/>
            <a:ext cx="2107177"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Political Processes</a:t>
            </a:r>
          </a:p>
        </p:txBody>
      </p:sp>
      <p:cxnSp>
        <p:nvCxnSpPr>
          <p:cNvPr id="19" name="Connector: Curved 18">
            <a:extLst>
              <a:ext uri="{FF2B5EF4-FFF2-40B4-BE49-F238E27FC236}">
                <a16:creationId xmlns:a16="http://schemas.microsoft.com/office/drawing/2014/main" id="{9828E176-74EE-4B40-A664-38149B4C7FE2}"/>
              </a:ext>
            </a:extLst>
          </p:cNvPr>
          <p:cNvCxnSpPr>
            <a:cxnSpLocks/>
            <a:stCxn id="4" idx="4"/>
            <a:endCxn id="18" idx="0"/>
          </p:cNvCxnSpPr>
          <p:nvPr/>
        </p:nvCxnSpPr>
        <p:spPr>
          <a:xfrm rot="5400000">
            <a:off x="5346085" y="3674534"/>
            <a:ext cx="126558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49202CB-0322-410D-982A-BD9C449EF453}"/>
              </a:ext>
            </a:extLst>
          </p:cNvPr>
          <p:cNvSpPr txBox="1"/>
          <p:nvPr/>
        </p:nvSpPr>
        <p:spPr>
          <a:xfrm>
            <a:off x="1916723" y="5572915"/>
            <a:ext cx="8124305" cy="369332"/>
          </a:xfrm>
          <a:prstGeom prst="rect">
            <a:avLst/>
          </a:prstGeom>
          <a:noFill/>
        </p:spPr>
        <p:txBody>
          <a:bodyPr wrap="square">
            <a:spAutoFit/>
          </a:bodyPr>
          <a:lstStyle/>
          <a:p>
            <a:pPr algn="ctr"/>
            <a:r>
              <a:rPr lang="en-CA" sz="1800" dirty="0">
                <a:solidFill>
                  <a:schemeClr val="tx1"/>
                </a:solidFill>
                <a:latin typeface="Arial" panose="020B0604020202020204" pitchFamily="34" charset="0"/>
                <a:cs typeface="Arial" panose="020B0604020202020204" pitchFamily="34" charset="0"/>
              </a:rPr>
              <a:t>(i.e. physical </a:t>
            </a:r>
            <a:r>
              <a:rPr lang="en-CA" dirty="0">
                <a:latin typeface="Arial" panose="020B0604020202020204" pitchFamily="34" charset="0"/>
                <a:cs typeface="Arial" panose="020B0604020202020204" pitchFamily="34" charset="0"/>
              </a:rPr>
              <a:t>protest, </a:t>
            </a:r>
            <a:r>
              <a:rPr lang="en-CA" sz="1800" dirty="0">
                <a:solidFill>
                  <a:schemeClr val="tx1"/>
                </a:solidFill>
                <a:latin typeface="Arial" panose="020B0604020202020204" pitchFamily="34" charset="0"/>
                <a:cs typeface="Arial" panose="020B0604020202020204" pitchFamily="34" charset="0"/>
              </a:rPr>
              <a:t>voter behaviour, legislature etc.)</a:t>
            </a:r>
          </a:p>
        </p:txBody>
      </p:sp>
      <p:sp>
        <p:nvSpPr>
          <p:cNvPr id="24" name="TextBox 23">
            <a:extLst>
              <a:ext uri="{FF2B5EF4-FFF2-40B4-BE49-F238E27FC236}">
                <a16:creationId xmlns:a16="http://schemas.microsoft.com/office/drawing/2014/main" id="{65D669A7-9032-4C3F-9EB9-31BA3D533C46}"/>
              </a:ext>
            </a:extLst>
          </p:cNvPr>
          <p:cNvSpPr txBox="1"/>
          <p:nvPr/>
        </p:nvSpPr>
        <p:spPr>
          <a:xfrm>
            <a:off x="1916723" y="731788"/>
            <a:ext cx="8124305" cy="584775"/>
          </a:xfrm>
          <a:prstGeom prst="rect">
            <a:avLst/>
          </a:prstGeom>
          <a:noFill/>
        </p:spPr>
        <p:txBody>
          <a:bodyPr wrap="square">
            <a:spAutoFit/>
          </a:bodyPr>
          <a:lstStyle/>
          <a:p>
            <a:pPr algn="ctr"/>
            <a:r>
              <a:rPr lang="en-CA" sz="3200" b="1" dirty="0">
                <a:latin typeface="Arial" panose="020B0604020202020204" pitchFamily="34" charset="0"/>
                <a:cs typeface="Arial" panose="020B0604020202020204" pitchFamily="34" charset="0"/>
              </a:rPr>
              <a:t>Theoretical Level</a:t>
            </a:r>
            <a:endParaRPr lang="en-CA" sz="3200" b="1" dirty="0">
              <a:solidFill>
                <a:schemeClr val="tx1"/>
              </a:solidFill>
              <a:latin typeface="Arial" panose="020B0604020202020204" pitchFamily="34" charset="0"/>
              <a:cs typeface="Arial" panose="020B0604020202020204" pitchFamily="34" charset="0"/>
            </a:endParaRPr>
          </a:p>
        </p:txBody>
      </p:sp>
      <p:pic>
        <p:nvPicPr>
          <p:cNvPr id="8" name="Picture 7" descr="A picture containing ax, vector graphics, tool&#10;&#10;Description automatically generated">
            <a:extLst>
              <a:ext uri="{FF2B5EF4-FFF2-40B4-BE49-F238E27FC236}">
                <a16:creationId xmlns:a16="http://schemas.microsoft.com/office/drawing/2014/main" id="{910BC75B-6011-493F-B62F-6A71F4E5F3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sp>
        <p:nvSpPr>
          <p:cNvPr id="9" name="TextBox 8">
            <a:extLst>
              <a:ext uri="{FF2B5EF4-FFF2-40B4-BE49-F238E27FC236}">
                <a16:creationId xmlns:a16="http://schemas.microsoft.com/office/drawing/2014/main" id="{813E2316-59A4-4654-81D0-E2D4D1062994}"/>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tx1"/>
                </a:solidFill>
                <a:latin typeface="Arial" panose="020B0604020202020204" pitchFamily="34" charset="0"/>
                <a:cs typeface="Arial" panose="020B0604020202020204" pitchFamily="34" charset="0"/>
              </a:rPr>
              <a:t>Hashtag a</a:t>
            </a:r>
            <a:r>
              <a:rPr lang="en-CA" sz="2000" b="1" dirty="0">
                <a:latin typeface="Arial" panose="020B0604020202020204" pitchFamily="34" charset="0"/>
                <a:cs typeface="Arial" panose="020B0604020202020204" pitchFamily="34" charset="0"/>
              </a:rPr>
              <a:t>ctivism</a:t>
            </a:r>
            <a:endParaRPr lang="en-CA" sz="2000" b="1" dirty="0">
              <a:solidFill>
                <a:schemeClr val="tx1"/>
              </a:solidFill>
              <a:latin typeface="Arial" panose="020B0604020202020204" pitchFamily="34" charset="0"/>
              <a:cs typeface="Arial" panose="020B0604020202020204" pitchFamily="34" charset="0"/>
            </a:endParaRPr>
          </a:p>
        </p:txBody>
      </p:sp>
      <p:sp>
        <p:nvSpPr>
          <p:cNvPr id="3" name="PB">
            <a:extLst>
              <a:ext uri="{FF2B5EF4-FFF2-40B4-BE49-F238E27FC236}">
                <a16:creationId xmlns:a16="http://schemas.microsoft.com/office/drawing/2014/main" id="{3147EA6F-90C9-4CFD-BE9B-5BF02AD3E2CE}"/>
              </a:ext>
            </a:extLst>
          </p:cNvPr>
          <p:cNvSpPr/>
          <p:nvPr/>
        </p:nvSpPr>
        <p:spPr>
          <a:xfrm>
            <a:off x="0" y="6705600"/>
            <a:ext cx="1524000"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7076779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bg2">
                  <a:lumMod val="75000"/>
                </a:schemeClr>
              </a:solidFill>
              <a:latin typeface="Arial" panose="020B0604020202020204" pitchFamily="34" charset="0"/>
              <a:cs typeface="Arial" panose="020B0604020202020204" pitchFamily="34" charset="0"/>
            </a:endParaRPr>
          </a:p>
        </p:txBody>
      </p:sp>
      <p:sp>
        <p:nvSpPr>
          <p:cNvPr id="18" name="Oval 17">
            <a:extLst>
              <a:ext uri="{FF2B5EF4-FFF2-40B4-BE49-F238E27FC236}">
                <a16:creationId xmlns:a16="http://schemas.microsoft.com/office/drawing/2014/main" id="{E90E27E7-17DC-43F3-AB5C-2C05FAA5F525}"/>
              </a:ext>
            </a:extLst>
          </p:cNvPr>
          <p:cNvSpPr/>
          <p:nvPr/>
        </p:nvSpPr>
        <p:spPr>
          <a:xfrm>
            <a:off x="4925288" y="4307328"/>
            <a:ext cx="2107177"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Political Processes</a:t>
            </a:r>
          </a:p>
        </p:txBody>
      </p:sp>
      <p:cxnSp>
        <p:nvCxnSpPr>
          <p:cNvPr id="19" name="Connector: Curved 18">
            <a:extLst>
              <a:ext uri="{FF2B5EF4-FFF2-40B4-BE49-F238E27FC236}">
                <a16:creationId xmlns:a16="http://schemas.microsoft.com/office/drawing/2014/main" id="{9828E176-74EE-4B40-A664-38149B4C7FE2}"/>
              </a:ext>
            </a:extLst>
          </p:cNvPr>
          <p:cNvCxnSpPr>
            <a:cxnSpLocks/>
            <a:stCxn id="4" idx="4"/>
            <a:endCxn id="18" idx="0"/>
          </p:cNvCxnSpPr>
          <p:nvPr/>
        </p:nvCxnSpPr>
        <p:spPr>
          <a:xfrm rot="5400000">
            <a:off x="5346085" y="3674534"/>
            <a:ext cx="1265587" cy="1"/>
          </a:xfrm>
          <a:prstGeom prst="curvedConnector3">
            <a:avLst>
              <a:gd name="adj1" fmla="val 50000"/>
            </a:avLst>
          </a:prstGeom>
          <a:ln w="762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49202CB-0322-410D-982A-BD9C449EF453}"/>
              </a:ext>
            </a:extLst>
          </p:cNvPr>
          <p:cNvSpPr txBox="1"/>
          <p:nvPr/>
        </p:nvSpPr>
        <p:spPr>
          <a:xfrm>
            <a:off x="1916723" y="5572915"/>
            <a:ext cx="8124305" cy="369332"/>
          </a:xfrm>
          <a:prstGeom prst="rect">
            <a:avLst/>
          </a:prstGeom>
          <a:noFill/>
          <a:ln>
            <a:noFill/>
          </a:ln>
        </p:spPr>
        <p:txBody>
          <a:bodyPr wrap="square">
            <a:spAutoFit/>
          </a:bodyPr>
          <a:lstStyle/>
          <a:p>
            <a:pPr algn="ctr"/>
            <a:r>
              <a:rPr lang="en-CA" sz="1800" dirty="0">
                <a:solidFill>
                  <a:schemeClr val="bg2">
                    <a:lumMod val="75000"/>
                  </a:schemeClr>
                </a:solidFill>
                <a:latin typeface="Arial" panose="020B0604020202020204" pitchFamily="34" charset="0"/>
                <a:cs typeface="Arial" panose="020B0604020202020204" pitchFamily="34" charset="0"/>
              </a:rPr>
              <a:t>(i.e. political discourse, physical </a:t>
            </a:r>
            <a:r>
              <a:rPr lang="en-CA" dirty="0">
                <a:solidFill>
                  <a:schemeClr val="bg2">
                    <a:lumMod val="75000"/>
                  </a:schemeClr>
                </a:solidFill>
                <a:latin typeface="Arial" panose="020B0604020202020204" pitchFamily="34" charset="0"/>
                <a:cs typeface="Arial" panose="020B0604020202020204" pitchFamily="34" charset="0"/>
              </a:rPr>
              <a:t>protest, </a:t>
            </a:r>
            <a:r>
              <a:rPr lang="en-CA" sz="1800" dirty="0">
                <a:solidFill>
                  <a:schemeClr val="bg2">
                    <a:lumMod val="75000"/>
                  </a:schemeClr>
                </a:solidFill>
                <a:latin typeface="Arial" panose="020B0604020202020204" pitchFamily="34" charset="0"/>
                <a:cs typeface="Arial" panose="020B0604020202020204" pitchFamily="34" charset="0"/>
              </a:rPr>
              <a:t>voter behaviour, legislature etc.)</a:t>
            </a:r>
          </a:p>
        </p:txBody>
      </p:sp>
      <p:sp>
        <p:nvSpPr>
          <p:cNvPr id="24" name="TextBox 23">
            <a:extLst>
              <a:ext uri="{FF2B5EF4-FFF2-40B4-BE49-F238E27FC236}">
                <a16:creationId xmlns:a16="http://schemas.microsoft.com/office/drawing/2014/main" id="{65D669A7-9032-4C3F-9EB9-31BA3D533C46}"/>
              </a:ext>
            </a:extLst>
          </p:cNvPr>
          <p:cNvSpPr txBox="1"/>
          <p:nvPr/>
        </p:nvSpPr>
        <p:spPr>
          <a:xfrm>
            <a:off x="1916723" y="731788"/>
            <a:ext cx="8124305" cy="584775"/>
          </a:xfrm>
          <a:prstGeom prst="rect">
            <a:avLst/>
          </a:prstGeom>
          <a:noFill/>
          <a:ln>
            <a:noFill/>
          </a:ln>
        </p:spPr>
        <p:txBody>
          <a:bodyPr wrap="square">
            <a:spAutoFit/>
          </a:bodyPr>
          <a:lstStyle/>
          <a:p>
            <a:pPr algn="ctr"/>
            <a:r>
              <a:rPr lang="en-CA" sz="3200" b="1" dirty="0">
                <a:solidFill>
                  <a:schemeClr val="bg2">
                    <a:lumMod val="75000"/>
                  </a:schemeClr>
                </a:solidFill>
                <a:latin typeface="Arial" panose="020B0604020202020204" pitchFamily="34" charset="0"/>
                <a:cs typeface="Arial" panose="020B0604020202020204" pitchFamily="34" charset="0"/>
              </a:rPr>
              <a:t>Theoretical Level</a:t>
            </a:r>
          </a:p>
        </p:txBody>
      </p:sp>
      <p:sp>
        <p:nvSpPr>
          <p:cNvPr id="25" name="TextBox 24">
            <a:extLst>
              <a:ext uri="{FF2B5EF4-FFF2-40B4-BE49-F238E27FC236}">
                <a16:creationId xmlns:a16="http://schemas.microsoft.com/office/drawing/2014/main" id="{18BFA8F7-1AB9-47B1-AFBE-152EEDB2127B}"/>
              </a:ext>
            </a:extLst>
          </p:cNvPr>
          <p:cNvSpPr txBox="1"/>
          <p:nvPr/>
        </p:nvSpPr>
        <p:spPr>
          <a:xfrm>
            <a:off x="2185501" y="6126212"/>
            <a:ext cx="8124305" cy="584775"/>
          </a:xfrm>
          <a:prstGeom prst="rect">
            <a:avLst/>
          </a:prstGeom>
          <a:noFill/>
        </p:spPr>
        <p:txBody>
          <a:bodyPr wrap="square">
            <a:spAutoFit/>
          </a:bodyPr>
          <a:lstStyle/>
          <a:p>
            <a:pPr algn="ctr"/>
            <a:r>
              <a:rPr lang="en-CA" sz="3200" b="1" dirty="0">
                <a:latin typeface="Arial" panose="020B0604020202020204" pitchFamily="34" charset="0"/>
                <a:cs typeface="Arial" panose="020B0604020202020204" pitchFamily="34" charset="0"/>
              </a:rPr>
              <a:t>But… Empirical Evidence?</a:t>
            </a:r>
            <a:endParaRPr lang="en-CA" sz="3200" b="1" dirty="0">
              <a:solidFill>
                <a:schemeClr val="tx1"/>
              </a:solidFill>
              <a:latin typeface="Arial" panose="020B0604020202020204" pitchFamily="34" charset="0"/>
              <a:cs typeface="Arial" panose="020B0604020202020204" pitchFamily="34" charset="0"/>
            </a:endParaRPr>
          </a:p>
        </p:txBody>
      </p:sp>
      <p:pic>
        <p:nvPicPr>
          <p:cNvPr id="10" name="Picture 9" descr="A picture containing ax, vector graphics, tool&#10;&#10;Description automatically generated">
            <a:extLst>
              <a:ext uri="{FF2B5EF4-FFF2-40B4-BE49-F238E27FC236}">
                <a16:creationId xmlns:a16="http://schemas.microsoft.com/office/drawing/2014/main" id="{AE7C307F-90B5-4210-A6B7-CD530FD0E044}"/>
              </a:ext>
            </a:extLst>
          </p:cNvPr>
          <p:cNvPicPr>
            <a:picLocks noChangeAspect="1"/>
          </p:cNvPicPr>
          <p:nvPr/>
        </p:nvPicPr>
        <p:blipFill>
          <a:blip r:embed="rId3">
            <a:alphaModFix amt="24000"/>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sp>
        <p:nvSpPr>
          <p:cNvPr id="12" name="TextBox 11">
            <a:extLst>
              <a:ext uri="{FF2B5EF4-FFF2-40B4-BE49-F238E27FC236}">
                <a16:creationId xmlns:a16="http://schemas.microsoft.com/office/drawing/2014/main" id="{E1885677-DEDD-4E70-9D51-F58156E5DBEF}"/>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bg1">
                    <a:lumMod val="75000"/>
                  </a:schemeClr>
                </a:solidFill>
                <a:latin typeface="Arial" panose="020B0604020202020204" pitchFamily="34" charset="0"/>
                <a:cs typeface="Arial" panose="020B0604020202020204" pitchFamily="34" charset="0"/>
              </a:rPr>
              <a:t>Hashtag activism</a:t>
            </a:r>
          </a:p>
        </p:txBody>
      </p:sp>
      <p:sp>
        <p:nvSpPr>
          <p:cNvPr id="3" name="PB">
            <a:extLst>
              <a:ext uri="{FF2B5EF4-FFF2-40B4-BE49-F238E27FC236}">
                <a16:creationId xmlns:a16="http://schemas.microsoft.com/office/drawing/2014/main" id="{58FBACCD-58AC-49B3-91EF-2CE962B9D0B2}"/>
              </a:ext>
            </a:extLst>
          </p:cNvPr>
          <p:cNvSpPr/>
          <p:nvPr/>
        </p:nvSpPr>
        <p:spPr>
          <a:xfrm>
            <a:off x="0" y="6705600"/>
            <a:ext cx="1741714"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2437986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sz="2000" b="1" dirty="0">
              <a:solidFill>
                <a:schemeClr val="tx1"/>
              </a:solidFill>
              <a:latin typeface="Arial" panose="020B0604020202020204" pitchFamily="34" charset="0"/>
              <a:cs typeface="Arial" panose="020B0604020202020204" pitchFamily="34" charset="0"/>
            </a:endParaRP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4356" y="1914244"/>
            <a:ext cx="456419" cy="375405"/>
          </a:xfrm>
          <a:prstGeom prst="rect">
            <a:avLst/>
          </a:prstGeom>
        </p:spPr>
      </p:pic>
      <p:pic>
        <p:nvPicPr>
          <p:cNvPr id="9" name="Picture 8" descr="Shape&#10;&#10;Description automatically generated with low confidence">
            <a:extLst>
              <a:ext uri="{FF2B5EF4-FFF2-40B4-BE49-F238E27FC236}">
                <a16:creationId xmlns:a16="http://schemas.microsoft.com/office/drawing/2014/main" id="{2AD0F916-AEB2-4DFD-9513-4BAF7D7EE1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99437" y="3867171"/>
            <a:ext cx="589701" cy="589701"/>
          </a:xfrm>
          <a:prstGeom prst="rect">
            <a:avLst/>
          </a:prstGeom>
        </p:spPr>
      </p:pic>
      <p:sp>
        <p:nvSpPr>
          <p:cNvPr id="2" name="TextBox 1">
            <a:extLst>
              <a:ext uri="{FF2B5EF4-FFF2-40B4-BE49-F238E27FC236}">
                <a16:creationId xmlns:a16="http://schemas.microsoft.com/office/drawing/2014/main" id="{5FFB02AC-4528-48DC-B097-1B6F46A9BE25}"/>
              </a:ext>
            </a:extLst>
          </p:cNvPr>
          <p:cNvSpPr txBox="1"/>
          <p:nvPr/>
        </p:nvSpPr>
        <p:spPr>
          <a:xfrm>
            <a:off x="2516486" y="3808079"/>
            <a:ext cx="1245870" cy="707886"/>
          </a:xfrm>
          <a:prstGeom prst="rect">
            <a:avLst/>
          </a:prstGeom>
          <a:noFill/>
        </p:spPr>
        <p:txBody>
          <a:bodyPr wrap="square" rtlCol="0">
            <a:spAutoFit/>
          </a:bodyPr>
          <a:lstStyle/>
          <a:p>
            <a:r>
              <a:rPr lang="en-CA" sz="2000" b="1" dirty="0">
                <a:solidFill>
                  <a:schemeClr val="tx1"/>
                </a:solidFill>
                <a:latin typeface="Arial" panose="020B0604020202020204" pitchFamily="34" charset="0"/>
                <a:cs typeface="Arial" panose="020B0604020202020204" pitchFamily="34" charset="0"/>
              </a:rPr>
              <a:t>Physical Protest</a:t>
            </a:r>
          </a:p>
        </p:txBody>
      </p:sp>
      <p:sp>
        <p:nvSpPr>
          <p:cNvPr id="12" name="TextBox 11">
            <a:extLst>
              <a:ext uri="{FF2B5EF4-FFF2-40B4-BE49-F238E27FC236}">
                <a16:creationId xmlns:a16="http://schemas.microsoft.com/office/drawing/2014/main" id="{4FC5AF99-A4EB-47B6-AB81-B7DE5B69A16E}"/>
              </a:ext>
            </a:extLst>
          </p:cNvPr>
          <p:cNvSpPr txBox="1"/>
          <p:nvPr/>
        </p:nvSpPr>
        <p:spPr>
          <a:xfrm>
            <a:off x="5275879" y="2253948"/>
            <a:ext cx="1393371" cy="707886"/>
          </a:xfrm>
          <a:prstGeom prst="rect">
            <a:avLst/>
          </a:prstGeom>
          <a:noFill/>
        </p:spPr>
        <p:txBody>
          <a:bodyPr wrap="square" rtlCol="0">
            <a:spAutoFit/>
          </a:bodyPr>
          <a:lstStyle/>
          <a:p>
            <a:pPr algn="ctr"/>
            <a:r>
              <a:rPr lang="en-CA" sz="2000" b="1" dirty="0">
                <a:solidFill>
                  <a:schemeClr val="tx1"/>
                </a:solidFill>
                <a:latin typeface="Arial" panose="020B0604020202020204" pitchFamily="34" charset="0"/>
                <a:cs typeface="Arial" panose="020B0604020202020204" pitchFamily="34" charset="0"/>
              </a:rPr>
              <a:t>Hashtag a</a:t>
            </a:r>
            <a:r>
              <a:rPr lang="en-CA" sz="2000" b="1" dirty="0">
                <a:latin typeface="Arial" panose="020B0604020202020204" pitchFamily="34" charset="0"/>
                <a:cs typeface="Arial" panose="020B0604020202020204" pitchFamily="34" charset="0"/>
              </a:rPr>
              <a:t>ctivism</a:t>
            </a:r>
            <a:endParaRPr lang="en-CA" sz="2000" b="1" dirty="0">
              <a:solidFill>
                <a:schemeClr val="tx1"/>
              </a:solidFill>
              <a:latin typeface="Arial" panose="020B0604020202020204" pitchFamily="34" charset="0"/>
              <a:cs typeface="Arial" panose="020B0604020202020204" pitchFamily="34" charset="0"/>
            </a:endParaRPr>
          </a:p>
        </p:txBody>
      </p:sp>
      <p:sp>
        <p:nvSpPr>
          <p:cNvPr id="7" name="PB">
            <a:extLst>
              <a:ext uri="{FF2B5EF4-FFF2-40B4-BE49-F238E27FC236}">
                <a16:creationId xmlns:a16="http://schemas.microsoft.com/office/drawing/2014/main" id="{BAEF244E-EE37-4458-B602-F1845B99BF85}"/>
              </a:ext>
            </a:extLst>
          </p:cNvPr>
          <p:cNvSpPr/>
          <p:nvPr/>
        </p:nvSpPr>
        <p:spPr>
          <a:xfrm>
            <a:off x="0" y="6705600"/>
            <a:ext cx="1959429" cy="152400"/>
          </a:xfrm>
          <a:prstGeom prst="rect">
            <a:avLst/>
          </a:prstGeom>
          <a:solidFill>
            <a:srgbClr val="7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44070718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4818</TotalTime>
  <Words>6464</Words>
  <Application>Microsoft Office PowerPoint</Application>
  <PresentationFormat>Widescreen</PresentationFormat>
  <Paragraphs>574</Paragraphs>
  <Slides>56</Slides>
  <Notes>51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56</vt:i4>
      </vt:variant>
    </vt:vector>
  </HeadingPairs>
  <TitlesOfParts>
    <vt:vector size="64" baseType="lpstr">
      <vt:lpstr>Arial</vt:lpstr>
      <vt:lpstr>Arial</vt:lpstr>
      <vt:lpstr>Calibri</vt:lpstr>
      <vt:lpstr>Calibri Light</vt:lpstr>
      <vt:lpstr>Cavolini</vt:lpstr>
      <vt:lpstr>Courier New</vt:lpstr>
      <vt:lpstr>Symbol</vt:lpstr>
      <vt:lpstr>Office Theme</vt:lpstr>
      <vt:lpstr>#Hashtags as a Means for Political Action</vt:lpstr>
      <vt:lpstr>Overview</vt:lpstr>
      <vt:lpstr>Problem Introduction</vt:lpstr>
      <vt:lpstr>Problem Introduction</vt:lpstr>
      <vt:lpstr>Problem Introduction</vt:lpstr>
      <vt:lpstr>Problem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vt:lpstr>
      <vt:lpstr>Methods and Experimental design</vt:lpstr>
      <vt:lpstr>PowerPoint Presentation</vt:lpstr>
      <vt:lpstr>PowerPoint Presentation</vt:lpstr>
      <vt:lpstr>PowerPoint Presentation</vt:lpstr>
      <vt:lpstr>PowerPoint Presentation</vt:lpstr>
      <vt:lpstr>PowerPoint Presentation</vt:lpstr>
      <vt:lpstr>#hashtag Activism and Physical Protest: Evidence from #JusticeForGeorgeFloyd</vt:lpstr>
      <vt:lpstr>PowerPoint Presentation</vt:lpstr>
      <vt:lpstr>PowerPoint Presentation</vt:lpstr>
      <vt:lpstr>But… is this true in space as well?</vt:lpstr>
      <vt:lpstr>Median Pearson r = 0.74  Median r2 = 0.55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But… what happens first?</vt:lpstr>
      <vt:lpstr>Lagged Regressions</vt:lpstr>
      <vt:lpstr>National Level =  Tweets lead by 1 day</vt:lpstr>
      <vt:lpstr>National Level =  Tweets lead by 1 day</vt:lpstr>
      <vt:lpstr>Granger Causality =  Tweets Granger-cause physical protests in 49 out of 50 states  Physical protests Granger-cause tweets in 24 out of 50 states   </vt:lpstr>
      <vt:lpstr>Predicting physical protest counts from instances of hashtag activism?</vt:lpstr>
      <vt:lpstr>PowerPoint Presentation</vt:lpstr>
      <vt:lpstr>#hashtag activism and Legislative Action: Evidence from #JusticeForGeorgeFloyd</vt:lpstr>
      <vt:lpstr>PowerPoint Presentation</vt:lpstr>
      <vt:lpstr>PowerPoint Presentation</vt:lpstr>
      <vt:lpstr>PowerPoint Presentation</vt:lpstr>
      <vt:lpstr>PowerPoint Presentation</vt:lpstr>
      <vt:lpstr>Research Impact</vt:lpstr>
      <vt:lpstr>Ethical Considerations</vt:lpstr>
      <vt:lpstr>PowerPoint Presentation</vt:lpstr>
      <vt:lpstr>PowerPoint Presentation</vt:lpstr>
      <vt:lpstr>PowerPoint Presentation</vt:lpstr>
      <vt:lpstr>PowerPoint Presentation</vt:lpstr>
      <vt:lpstr>Limitations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494</cp:revision>
  <dcterms:created xsi:type="dcterms:W3CDTF">2021-03-16T21:21:26Z</dcterms:created>
  <dcterms:modified xsi:type="dcterms:W3CDTF">2021-08-15T17:17:24Z</dcterms:modified>
</cp:coreProperties>
</file>